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1" r:id="rId3"/>
    <p:sldId id="258" r:id="rId4"/>
    <p:sldId id="259" r:id="rId5"/>
    <p:sldId id="265" r:id="rId6"/>
    <p:sldId id="266" r:id="rId7"/>
    <p:sldId id="267" r:id="rId8"/>
    <p:sldId id="272" r:id="rId9"/>
    <p:sldId id="275" r:id="rId10"/>
    <p:sldId id="262" r:id="rId11"/>
    <p:sldId id="261" r:id="rId12"/>
    <p:sldId id="274" r:id="rId13"/>
    <p:sldId id="269"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94628"/>
  </p:normalViewPr>
  <p:slideViewPr>
    <p:cSldViewPr snapToGrid="0" snapToObjects="1">
      <p:cViewPr>
        <p:scale>
          <a:sx n="149" d="100"/>
          <a:sy n="149" d="100"/>
        </p:scale>
        <p:origin x="664" y="-2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25EC78-717F-4BAB-B64F-64B84B5670F9}"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4BA1D534-A0C1-41BF-B909-322B1C1B7C8F}">
      <dgm:prSet/>
      <dgm:spPr/>
      <dgm:t>
        <a:bodyPr/>
        <a:lstStyle/>
        <a:p>
          <a:r>
            <a:rPr lang="en-US"/>
            <a:t>Task 1 : Summarizing an AI article from Harvard Business Review. (using ChatGPT and Deepseek)</a:t>
          </a:r>
        </a:p>
      </dgm:t>
    </dgm:pt>
    <dgm:pt modelId="{8C175087-1692-4481-AA40-12AB6E370F15}" type="parTrans" cxnId="{6749CB9C-77E6-4FAE-B121-7007AFB085FC}">
      <dgm:prSet/>
      <dgm:spPr/>
      <dgm:t>
        <a:bodyPr/>
        <a:lstStyle/>
        <a:p>
          <a:endParaRPr lang="en-US"/>
        </a:p>
      </dgm:t>
    </dgm:pt>
    <dgm:pt modelId="{D777084C-3774-450F-9ED7-CD17DD01D55D}" type="sibTrans" cxnId="{6749CB9C-77E6-4FAE-B121-7007AFB085FC}">
      <dgm:prSet/>
      <dgm:spPr/>
      <dgm:t>
        <a:bodyPr/>
        <a:lstStyle/>
        <a:p>
          <a:endParaRPr lang="en-US"/>
        </a:p>
      </dgm:t>
    </dgm:pt>
    <dgm:pt modelId="{31A4DE8B-EF78-49E7-8003-AE15424B6381}">
      <dgm:prSet/>
      <dgm:spPr/>
      <dgm:t>
        <a:bodyPr/>
        <a:lstStyle/>
        <a:p>
          <a:r>
            <a:rPr lang="en-US"/>
            <a:t>Task 2 : Evaluating AI models using API on conciseness, logical flow, and key insight retention. ( in .ipynb code provided )</a:t>
          </a:r>
        </a:p>
      </dgm:t>
    </dgm:pt>
    <dgm:pt modelId="{425EBD78-8DA2-4FA5-9D9D-40E59161609C}" type="parTrans" cxnId="{0406B812-EADA-4DB1-848F-9167C97D2F21}">
      <dgm:prSet/>
      <dgm:spPr/>
      <dgm:t>
        <a:bodyPr/>
        <a:lstStyle/>
        <a:p>
          <a:endParaRPr lang="en-US"/>
        </a:p>
      </dgm:t>
    </dgm:pt>
    <dgm:pt modelId="{ADE4B04E-9F8A-48F4-8AD4-8A9B6BD95F96}" type="sibTrans" cxnId="{0406B812-EADA-4DB1-848F-9167C97D2F21}">
      <dgm:prSet/>
      <dgm:spPr/>
      <dgm:t>
        <a:bodyPr/>
        <a:lstStyle/>
        <a:p>
          <a:endParaRPr lang="en-US"/>
        </a:p>
      </dgm:t>
    </dgm:pt>
    <dgm:pt modelId="{BAF16264-9284-412F-BDB4-350D851F06EE}" type="pres">
      <dgm:prSet presAssocID="{8F25EC78-717F-4BAB-B64F-64B84B5670F9}" presName="root" presStyleCnt="0">
        <dgm:presLayoutVars>
          <dgm:dir/>
          <dgm:resizeHandles val="exact"/>
        </dgm:presLayoutVars>
      </dgm:prSet>
      <dgm:spPr/>
    </dgm:pt>
    <dgm:pt modelId="{B89AD8A2-735F-481C-87A1-22083F508D64}" type="pres">
      <dgm:prSet presAssocID="{4BA1D534-A0C1-41BF-B909-322B1C1B7C8F}" presName="compNode" presStyleCnt="0"/>
      <dgm:spPr/>
    </dgm:pt>
    <dgm:pt modelId="{C2228013-A4C0-410B-92BC-C29ADD0FA212}" type="pres">
      <dgm:prSet presAssocID="{4BA1D534-A0C1-41BF-B909-322B1C1B7C8F}" presName="bgRect" presStyleLbl="bgShp" presStyleIdx="0" presStyleCnt="2"/>
      <dgm:spPr/>
    </dgm:pt>
    <dgm:pt modelId="{8F67DED2-5DDF-4E93-887D-2456A6415B50}" type="pres">
      <dgm:prSet presAssocID="{4BA1D534-A0C1-41BF-B909-322B1C1B7C8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erson with Idea"/>
        </a:ext>
      </dgm:extLst>
    </dgm:pt>
    <dgm:pt modelId="{975CEBA0-8F8A-4510-BF29-3162304EC39F}" type="pres">
      <dgm:prSet presAssocID="{4BA1D534-A0C1-41BF-B909-322B1C1B7C8F}" presName="spaceRect" presStyleCnt="0"/>
      <dgm:spPr/>
    </dgm:pt>
    <dgm:pt modelId="{10D44E81-093E-4858-B0A3-063BD7200BB4}" type="pres">
      <dgm:prSet presAssocID="{4BA1D534-A0C1-41BF-B909-322B1C1B7C8F}" presName="parTx" presStyleLbl="revTx" presStyleIdx="0" presStyleCnt="2">
        <dgm:presLayoutVars>
          <dgm:chMax val="0"/>
          <dgm:chPref val="0"/>
        </dgm:presLayoutVars>
      </dgm:prSet>
      <dgm:spPr/>
    </dgm:pt>
    <dgm:pt modelId="{FA7FEA06-24CD-4140-BFFE-A44F0ECB2E87}" type="pres">
      <dgm:prSet presAssocID="{D777084C-3774-450F-9ED7-CD17DD01D55D}" presName="sibTrans" presStyleCnt="0"/>
      <dgm:spPr/>
    </dgm:pt>
    <dgm:pt modelId="{4A9024FC-21C1-4263-8A17-224F3A142D03}" type="pres">
      <dgm:prSet presAssocID="{31A4DE8B-EF78-49E7-8003-AE15424B6381}" presName="compNode" presStyleCnt="0"/>
      <dgm:spPr/>
    </dgm:pt>
    <dgm:pt modelId="{9AC32E46-232D-483B-8543-2CC499CF9008}" type="pres">
      <dgm:prSet presAssocID="{31A4DE8B-EF78-49E7-8003-AE15424B6381}" presName="bgRect" presStyleLbl="bgShp" presStyleIdx="1" presStyleCnt="2"/>
      <dgm:spPr/>
    </dgm:pt>
    <dgm:pt modelId="{099AC199-629B-46E7-9D99-AE2B07354F66}" type="pres">
      <dgm:prSet presAssocID="{31A4DE8B-EF78-49E7-8003-AE15424B638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obot"/>
        </a:ext>
      </dgm:extLst>
    </dgm:pt>
    <dgm:pt modelId="{33F306BA-798A-41C4-8C71-15D7678F945D}" type="pres">
      <dgm:prSet presAssocID="{31A4DE8B-EF78-49E7-8003-AE15424B6381}" presName="spaceRect" presStyleCnt="0"/>
      <dgm:spPr/>
    </dgm:pt>
    <dgm:pt modelId="{95AB3E43-FEDE-44DD-A49E-5A855421EA39}" type="pres">
      <dgm:prSet presAssocID="{31A4DE8B-EF78-49E7-8003-AE15424B6381}" presName="parTx" presStyleLbl="revTx" presStyleIdx="1" presStyleCnt="2">
        <dgm:presLayoutVars>
          <dgm:chMax val="0"/>
          <dgm:chPref val="0"/>
        </dgm:presLayoutVars>
      </dgm:prSet>
      <dgm:spPr/>
    </dgm:pt>
  </dgm:ptLst>
  <dgm:cxnLst>
    <dgm:cxn modelId="{0406B812-EADA-4DB1-848F-9167C97D2F21}" srcId="{8F25EC78-717F-4BAB-B64F-64B84B5670F9}" destId="{31A4DE8B-EF78-49E7-8003-AE15424B6381}" srcOrd="1" destOrd="0" parTransId="{425EBD78-8DA2-4FA5-9D9D-40E59161609C}" sibTransId="{ADE4B04E-9F8A-48F4-8AD4-8A9B6BD95F96}"/>
    <dgm:cxn modelId="{1BD09343-8597-431C-83A5-9E457A0E0530}" type="presOf" srcId="{4BA1D534-A0C1-41BF-B909-322B1C1B7C8F}" destId="{10D44E81-093E-4858-B0A3-063BD7200BB4}" srcOrd="0" destOrd="0" presId="urn:microsoft.com/office/officeart/2018/2/layout/IconVerticalSolidList"/>
    <dgm:cxn modelId="{A27FA765-A560-4C3C-A415-E7E3B937B5D2}" type="presOf" srcId="{31A4DE8B-EF78-49E7-8003-AE15424B6381}" destId="{95AB3E43-FEDE-44DD-A49E-5A855421EA39}" srcOrd="0" destOrd="0" presId="urn:microsoft.com/office/officeart/2018/2/layout/IconVerticalSolidList"/>
    <dgm:cxn modelId="{6749CB9C-77E6-4FAE-B121-7007AFB085FC}" srcId="{8F25EC78-717F-4BAB-B64F-64B84B5670F9}" destId="{4BA1D534-A0C1-41BF-B909-322B1C1B7C8F}" srcOrd="0" destOrd="0" parTransId="{8C175087-1692-4481-AA40-12AB6E370F15}" sibTransId="{D777084C-3774-450F-9ED7-CD17DD01D55D}"/>
    <dgm:cxn modelId="{7899C5A6-D56C-475B-B82D-E6AF43A5E165}" type="presOf" srcId="{8F25EC78-717F-4BAB-B64F-64B84B5670F9}" destId="{BAF16264-9284-412F-BDB4-350D851F06EE}" srcOrd="0" destOrd="0" presId="urn:microsoft.com/office/officeart/2018/2/layout/IconVerticalSolidList"/>
    <dgm:cxn modelId="{0EB08D67-9E22-4662-A3AA-9211BC348073}" type="presParOf" srcId="{BAF16264-9284-412F-BDB4-350D851F06EE}" destId="{B89AD8A2-735F-481C-87A1-22083F508D64}" srcOrd="0" destOrd="0" presId="urn:microsoft.com/office/officeart/2018/2/layout/IconVerticalSolidList"/>
    <dgm:cxn modelId="{B2E7410F-C7A3-4907-8603-D3627E638021}" type="presParOf" srcId="{B89AD8A2-735F-481C-87A1-22083F508D64}" destId="{C2228013-A4C0-410B-92BC-C29ADD0FA212}" srcOrd="0" destOrd="0" presId="urn:microsoft.com/office/officeart/2018/2/layout/IconVerticalSolidList"/>
    <dgm:cxn modelId="{CCD3B21A-B718-40C8-87BA-8C1D07676AEB}" type="presParOf" srcId="{B89AD8A2-735F-481C-87A1-22083F508D64}" destId="{8F67DED2-5DDF-4E93-887D-2456A6415B50}" srcOrd="1" destOrd="0" presId="urn:microsoft.com/office/officeart/2018/2/layout/IconVerticalSolidList"/>
    <dgm:cxn modelId="{212777E9-3706-4E38-B07D-97BC0EDA4717}" type="presParOf" srcId="{B89AD8A2-735F-481C-87A1-22083F508D64}" destId="{975CEBA0-8F8A-4510-BF29-3162304EC39F}" srcOrd="2" destOrd="0" presId="urn:microsoft.com/office/officeart/2018/2/layout/IconVerticalSolidList"/>
    <dgm:cxn modelId="{D58F19AD-1404-45DA-939A-F58CC63EE85A}" type="presParOf" srcId="{B89AD8A2-735F-481C-87A1-22083F508D64}" destId="{10D44E81-093E-4858-B0A3-063BD7200BB4}" srcOrd="3" destOrd="0" presId="urn:microsoft.com/office/officeart/2018/2/layout/IconVerticalSolidList"/>
    <dgm:cxn modelId="{9B01C3FF-5A39-4D4E-80A0-10DF0354E25E}" type="presParOf" srcId="{BAF16264-9284-412F-BDB4-350D851F06EE}" destId="{FA7FEA06-24CD-4140-BFFE-A44F0ECB2E87}" srcOrd="1" destOrd="0" presId="urn:microsoft.com/office/officeart/2018/2/layout/IconVerticalSolidList"/>
    <dgm:cxn modelId="{94CA544E-6293-4925-B883-0C0D25DEFC21}" type="presParOf" srcId="{BAF16264-9284-412F-BDB4-350D851F06EE}" destId="{4A9024FC-21C1-4263-8A17-224F3A142D03}" srcOrd="2" destOrd="0" presId="urn:microsoft.com/office/officeart/2018/2/layout/IconVerticalSolidList"/>
    <dgm:cxn modelId="{17E14666-FEBD-40EE-BD48-ADF8D7213F0B}" type="presParOf" srcId="{4A9024FC-21C1-4263-8A17-224F3A142D03}" destId="{9AC32E46-232D-483B-8543-2CC499CF9008}" srcOrd="0" destOrd="0" presId="urn:microsoft.com/office/officeart/2018/2/layout/IconVerticalSolidList"/>
    <dgm:cxn modelId="{7C41D5E8-23F3-4992-A6CE-A976D8FDF969}" type="presParOf" srcId="{4A9024FC-21C1-4263-8A17-224F3A142D03}" destId="{099AC199-629B-46E7-9D99-AE2B07354F66}" srcOrd="1" destOrd="0" presId="urn:microsoft.com/office/officeart/2018/2/layout/IconVerticalSolidList"/>
    <dgm:cxn modelId="{E6035EEA-B6B9-485A-81B0-17FB5395775F}" type="presParOf" srcId="{4A9024FC-21C1-4263-8A17-224F3A142D03}" destId="{33F306BA-798A-41C4-8C71-15D7678F945D}" srcOrd="2" destOrd="0" presId="urn:microsoft.com/office/officeart/2018/2/layout/IconVerticalSolidList"/>
    <dgm:cxn modelId="{8F6A1E30-A5D4-4240-A5E0-38A6F5874080}" type="presParOf" srcId="{4A9024FC-21C1-4263-8A17-224F3A142D03}" destId="{95AB3E43-FEDE-44DD-A49E-5A855421EA3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4FFE2AD-2B35-4FB8-B5E2-094BEB978C81}" type="doc">
      <dgm:prSet loTypeId="urn:microsoft.com/office/officeart/2005/8/layout/vList2" loCatId="list" qsTypeId="urn:microsoft.com/office/officeart/2005/8/quickstyle/simple4" qsCatId="simple" csTypeId="urn:microsoft.com/office/officeart/2005/8/colors/accent2_2" csCatId="accent2" phldr="1"/>
      <dgm:spPr/>
      <dgm:t>
        <a:bodyPr/>
        <a:lstStyle/>
        <a:p>
          <a:endParaRPr lang="en-US"/>
        </a:p>
      </dgm:t>
    </dgm:pt>
    <dgm:pt modelId="{DE479071-8C15-4141-9754-6CBD72F9CB5B}">
      <dgm:prSet/>
      <dgm:spPr/>
      <dgm:t>
        <a:bodyPr/>
        <a:lstStyle/>
        <a:p>
          <a:r>
            <a:rPr lang="en-US"/>
            <a:t>additional prompting</a:t>
          </a:r>
          <a:endParaRPr lang="en-US" dirty="0"/>
        </a:p>
      </dgm:t>
    </dgm:pt>
    <dgm:pt modelId="{216D325F-BF08-4FB8-BC2E-D4E2070D5B4E}" type="parTrans" cxnId="{473E2B6F-B8CE-4203-A4B1-F7B935DA5035}">
      <dgm:prSet/>
      <dgm:spPr/>
      <dgm:t>
        <a:bodyPr/>
        <a:lstStyle/>
        <a:p>
          <a:endParaRPr lang="en-US"/>
        </a:p>
      </dgm:t>
    </dgm:pt>
    <dgm:pt modelId="{B396F26F-A891-44C3-9A64-4D73AF3BBB4A}" type="sibTrans" cxnId="{473E2B6F-B8CE-4203-A4B1-F7B935DA5035}">
      <dgm:prSet/>
      <dgm:spPr/>
      <dgm:t>
        <a:bodyPr/>
        <a:lstStyle/>
        <a:p>
          <a:endParaRPr lang="en-US"/>
        </a:p>
      </dgm:t>
    </dgm:pt>
    <dgm:pt modelId="{46647CFF-9812-41AD-B781-1E02D2F3F481}">
      <dgm:prSet/>
      <dgm:spPr/>
      <dgm:t>
        <a:bodyPr/>
        <a:lstStyle/>
        <a:p>
          <a:r>
            <a:rPr lang="en-US" dirty="0"/>
            <a:t>Detailed</a:t>
          </a:r>
          <a:r>
            <a:rPr lang="en-US" baseline="0" dirty="0"/>
            <a:t> Response</a:t>
          </a:r>
          <a:endParaRPr lang="en-US" dirty="0"/>
        </a:p>
      </dgm:t>
    </dgm:pt>
    <dgm:pt modelId="{A6C6D998-147B-4540-9827-BA049F14A5D5}" type="parTrans" cxnId="{983ED16C-9E78-46AB-8A93-B65EB54E6986}">
      <dgm:prSet/>
      <dgm:spPr/>
      <dgm:t>
        <a:bodyPr/>
        <a:lstStyle/>
        <a:p>
          <a:endParaRPr lang="en-US"/>
        </a:p>
      </dgm:t>
    </dgm:pt>
    <dgm:pt modelId="{DA0A0B85-EF85-4A4F-A4EE-86008620C7C9}" type="sibTrans" cxnId="{983ED16C-9E78-46AB-8A93-B65EB54E6986}">
      <dgm:prSet/>
      <dgm:spPr/>
      <dgm:t>
        <a:bodyPr/>
        <a:lstStyle/>
        <a:p>
          <a:endParaRPr lang="en-US"/>
        </a:p>
      </dgm:t>
    </dgm:pt>
    <dgm:pt modelId="{DB4AAC07-41FD-47C0-81EE-75714271BD4A}">
      <dgm:prSet/>
      <dgm:spPr/>
      <dgm:t>
        <a:bodyPr/>
        <a:lstStyle/>
        <a:p>
          <a:r>
            <a:rPr lang="en-US" dirty="0"/>
            <a:t>Breakdown the problem into steps </a:t>
          </a:r>
        </a:p>
      </dgm:t>
    </dgm:pt>
    <dgm:pt modelId="{D4ADB7CD-45AA-4017-9B65-E53F8C8A9F4F}" type="parTrans" cxnId="{A283C816-771F-4AA9-8996-63AC1DDA17E2}">
      <dgm:prSet/>
      <dgm:spPr/>
      <dgm:t>
        <a:bodyPr/>
        <a:lstStyle/>
        <a:p>
          <a:endParaRPr lang="en-US"/>
        </a:p>
      </dgm:t>
    </dgm:pt>
    <dgm:pt modelId="{917B590E-3F47-46C9-8F6D-6EFDD7F70C24}" type="sibTrans" cxnId="{A283C816-771F-4AA9-8996-63AC1DDA17E2}">
      <dgm:prSet/>
      <dgm:spPr/>
      <dgm:t>
        <a:bodyPr/>
        <a:lstStyle/>
        <a:p>
          <a:endParaRPr lang="en-US"/>
        </a:p>
      </dgm:t>
    </dgm:pt>
    <dgm:pt modelId="{6C2627EB-D8D9-9142-B7BB-0018CFB543E8}" type="pres">
      <dgm:prSet presAssocID="{74FFE2AD-2B35-4FB8-B5E2-094BEB978C81}" presName="linear" presStyleCnt="0">
        <dgm:presLayoutVars>
          <dgm:animLvl val="lvl"/>
          <dgm:resizeHandles val="exact"/>
        </dgm:presLayoutVars>
      </dgm:prSet>
      <dgm:spPr/>
    </dgm:pt>
    <dgm:pt modelId="{B8602CE8-9030-3E4B-94CC-35909D9D188F}" type="pres">
      <dgm:prSet presAssocID="{DE479071-8C15-4141-9754-6CBD72F9CB5B}" presName="parentText" presStyleLbl="node1" presStyleIdx="0" presStyleCnt="3">
        <dgm:presLayoutVars>
          <dgm:chMax val="0"/>
          <dgm:bulletEnabled val="1"/>
        </dgm:presLayoutVars>
      </dgm:prSet>
      <dgm:spPr/>
    </dgm:pt>
    <dgm:pt modelId="{A3FD9CBA-53ED-1841-8EA2-A0ECC1F0B1F6}" type="pres">
      <dgm:prSet presAssocID="{B396F26F-A891-44C3-9A64-4D73AF3BBB4A}" presName="spacer" presStyleCnt="0"/>
      <dgm:spPr/>
    </dgm:pt>
    <dgm:pt modelId="{96A1820B-87AC-854F-A0EC-7A3658D826E8}" type="pres">
      <dgm:prSet presAssocID="{46647CFF-9812-41AD-B781-1E02D2F3F481}" presName="parentText" presStyleLbl="node1" presStyleIdx="1" presStyleCnt="3">
        <dgm:presLayoutVars>
          <dgm:chMax val="0"/>
          <dgm:bulletEnabled val="1"/>
        </dgm:presLayoutVars>
      </dgm:prSet>
      <dgm:spPr/>
    </dgm:pt>
    <dgm:pt modelId="{8226C377-FC91-A34F-A5FB-38C1F33B97D0}" type="pres">
      <dgm:prSet presAssocID="{DA0A0B85-EF85-4A4F-A4EE-86008620C7C9}" presName="spacer" presStyleCnt="0"/>
      <dgm:spPr/>
    </dgm:pt>
    <dgm:pt modelId="{8E0A0E2C-DBC0-5849-BB20-8F8C6F9DD477}" type="pres">
      <dgm:prSet presAssocID="{DB4AAC07-41FD-47C0-81EE-75714271BD4A}" presName="parentText" presStyleLbl="node1" presStyleIdx="2" presStyleCnt="3">
        <dgm:presLayoutVars>
          <dgm:chMax val="0"/>
          <dgm:bulletEnabled val="1"/>
        </dgm:presLayoutVars>
      </dgm:prSet>
      <dgm:spPr/>
    </dgm:pt>
  </dgm:ptLst>
  <dgm:cxnLst>
    <dgm:cxn modelId="{AADF2810-7B8D-DC48-A9A5-4E3059D197C7}" type="presOf" srcId="{74FFE2AD-2B35-4FB8-B5E2-094BEB978C81}" destId="{6C2627EB-D8D9-9142-B7BB-0018CFB543E8}" srcOrd="0" destOrd="0" presId="urn:microsoft.com/office/officeart/2005/8/layout/vList2"/>
    <dgm:cxn modelId="{370F0811-7A35-A444-9103-DC294D97F2FE}" type="presOf" srcId="{DE479071-8C15-4141-9754-6CBD72F9CB5B}" destId="{B8602CE8-9030-3E4B-94CC-35909D9D188F}" srcOrd="0" destOrd="0" presId="urn:microsoft.com/office/officeart/2005/8/layout/vList2"/>
    <dgm:cxn modelId="{A283C816-771F-4AA9-8996-63AC1DDA17E2}" srcId="{74FFE2AD-2B35-4FB8-B5E2-094BEB978C81}" destId="{DB4AAC07-41FD-47C0-81EE-75714271BD4A}" srcOrd="2" destOrd="0" parTransId="{D4ADB7CD-45AA-4017-9B65-E53F8C8A9F4F}" sibTransId="{917B590E-3F47-46C9-8F6D-6EFDD7F70C24}"/>
    <dgm:cxn modelId="{506C5542-B97D-FE40-B016-CCF1812E8AE1}" type="presOf" srcId="{DB4AAC07-41FD-47C0-81EE-75714271BD4A}" destId="{8E0A0E2C-DBC0-5849-BB20-8F8C6F9DD477}" srcOrd="0" destOrd="0" presId="urn:microsoft.com/office/officeart/2005/8/layout/vList2"/>
    <dgm:cxn modelId="{983ED16C-9E78-46AB-8A93-B65EB54E6986}" srcId="{74FFE2AD-2B35-4FB8-B5E2-094BEB978C81}" destId="{46647CFF-9812-41AD-B781-1E02D2F3F481}" srcOrd="1" destOrd="0" parTransId="{A6C6D998-147B-4540-9827-BA049F14A5D5}" sibTransId="{DA0A0B85-EF85-4A4F-A4EE-86008620C7C9}"/>
    <dgm:cxn modelId="{473E2B6F-B8CE-4203-A4B1-F7B935DA5035}" srcId="{74FFE2AD-2B35-4FB8-B5E2-094BEB978C81}" destId="{DE479071-8C15-4141-9754-6CBD72F9CB5B}" srcOrd="0" destOrd="0" parTransId="{216D325F-BF08-4FB8-BC2E-D4E2070D5B4E}" sibTransId="{B396F26F-A891-44C3-9A64-4D73AF3BBB4A}"/>
    <dgm:cxn modelId="{0DFA3F98-55A3-8D42-BAF5-5C409E83F8F4}" type="presOf" srcId="{46647CFF-9812-41AD-B781-1E02D2F3F481}" destId="{96A1820B-87AC-854F-A0EC-7A3658D826E8}" srcOrd="0" destOrd="0" presId="urn:microsoft.com/office/officeart/2005/8/layout/vList2"/>
    <dgm:cxn modelId="{D283DE1E-98AE-8D4F-9A4B-2167208B1CC3}" type="presParOf" srcId="{6C2627EB-D8D9-9142-B7BB-0018CFB543E8}" destId="{B8602CE8-9030-3E4B-94CC-35909D9D188F}" srcOrd="0" destOrd="0" presId="urn:microsoft.com/office/officeart/2005/8/layout/vList2"/>
    <dgm:cxn modelId="{1E3811AE-00C0-CB48-85D6-8B8202E360CF}" type="presParOf" srcId="{6C2627EB-D8D9-9142-B7BB-0018CFB543E8}" destId="{A3FD9CBA-53ED-1841-8EA2-A0ECC1F0B1F6}" srcOrd="1" destOrd="0" presId="urn:microsoft.com/office/officeart/2005/8/layout/vList2"/>
    <dgm:cxn modelId="{C7119B18-9B0B-864E-BA20-07B4EC043B89}" type="presParOf" srcId="{6C2627EB-D8D9-9142-B7BB-0018CFB543E8}" destId="{96A1820B-87AC-854F-A0EC-7A3658D826E8}" srcOrd="2" destOrd="0" presId="urn:microsoft.com/office/officeart/2005/8/layout/vList2"/>
    <dgm:cxn modelId="{76B078AC-AE36-A940-8A33-C0C160ED0FF2}" type="presParOf" srcId="{6C2627EB-D8D9-9142-B7BB-0018CFB543E8}" destId="{8226C377-FC91-A34F-A5FB-38C1F33B97D0}" srcOrd="3" destOrd="0" presId="urn:microsoft.com/office/officeart/2005/8/layout/vList2"/>
    <dgm:cxn modelId="{B57C0477-CB4E-DB42-91A4-28B454EBB52F}" type="presParOf" srcId="{6C2627EB-D8D9-9142-B7BB-0018CFB543E8}" destId="{8E0A0E2C-DBC0-5849-BB20-8F8C6F9DD477}"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230C077-A690-4226-9B64-7021B7325AEB}"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US"/>
        </a:p>
      </dgm:t>
    </dgm:pt>
    <dgm:pt modelId="{A68557B2-C228-4B52-B33D-F46B5626341B}">
      <dgm:prSet/>
      <dgm:spPr/>
      <dgm:t>
        <a:bodyPr/>
        <a:lstStyle/>
        <a:p>
          <a:r>
            <a:rPr lang="en-US"/>
            <a:t>Code Generation: </a:t>
          </a:r>
        </a:p>
        <a:p>
          <a:r>
            <a:rPr lang="en-US"/>
            <a:t>ChatGPT (Better optimization)</a:t>
          </a:r>
        </a:p>
        <a:p>
          <a:r>
            <a:rPr lang="en-US"/>
            <a:t>DeepSeek (Better Efficiency)</a:t>
          </a:r>
        </a:p>
      </dgm:t>
    </dgm:pt>
    <dgm:pt modelId="{E909C5FD-7A73-4BFC-9AB3-5202CD3E5CD3}" type="parTrans" cxnId="{589FCC82-18B9-4FB6-96CE-A625EFE6FAA7}">
      <dgm:prSet/>
      <dgm:spPr/>
      <dgm:t>
        <a:bodyPr/>
        <a:lstStyle/>
        <a:p>
          <a:endParaRPr lang="en-US"/>
        </a:p>
      </dgm:t>
    </dgm:pt>
    <dgm:pt modelId="{598FF1EE-EB7B-402A-BB6D-F6A0FF807F21}" type="sibTrans" cxnId="{589FCC82-18B9-4FB6-96CE-A625EFE6FAA7}">
      <dgm:prSet/>
      <dgm:spPr/>
      <dgm:t>
        <a:bodyPr/>
        <a:lstStyle/>
        <a:p>
          <a:endParaRPr lang="en-US"/>
        </a:p>
      </dgm:t>
    </dgm:pt>
    <dgm:pt modelId="{7AE35720-3A8F-4284-9CC0-3E4B31D2BDF9}">
      <dgm:prSet/>
      <dgm:spPr/>
      <dgm:t>
        <a:bodyPr/>
        <a:lstStyle/>
        <a:p>
          <a:r>
            <a:rPr lang="en-US" dirty="0"/>
            <a:t>Fine-Tuning: </a:t>
          </a:r>
        </a:p>
        <a:p>
          <a:r>
            <a:rPr lang="en-US" dirty="0"/>
            <a:t>ChatGPT (Stronger adaptability and response quality)</a:t>
          </a:r>
        </a:p>
        <a:p>
          <a:r>
            <a:rPr lang="en-US" dirty="0" err="1"/>
            <a:t>DeepSeek</a:t>
          </a:r>
          <a:r>
            <a:rPr lang="en-US" dirty="0"/>
            <a:t> (Step by step detailed breakdown)</a:t>
          </a:r>
        </a:p>
      </dgm:t>
    </dgm:pt>
    <dgm:pt modelId="{04074041-896F-4EFB-BC2F-AFAC764EDBFA}" type="parTrans" cxnId="{1F8139E4-86CA-4D4A-82CC-B09FF33E7C08}">
      <dgm:prSet/>
      <dgm:spPr/>
      <dgm:t>
        <a:bodyPr/>
        <a:lstStyle/>
        <a:p>
          <a:endParaRPr lang="en-US"/>
        </a:p>
      </dgm:t>
    </dgm:pt>
    <dgm:pt modelId="{7553AC91-DA6D-4F5F-9D69-52C931029B9F}" type="sibTrans" cxnId="{1F8139E4-86CA-4D4A-82CC-B09FF33E7C08}">
      <dgm:prSet/>
      <dgm:spPr/>
      <dgm:t>
        <a:bodyPr/>
        <a:lstStyle/>
        <a:p>
          <a:endParaRPr lang="en-US"/>
        </a:p>
      </dgm:t>
    </dgm:pt>
    <dgm:pt modelId="{7D970111-A54A-4D0E-911B-5C4026E1B18E}">
      <dgm:prSet/>
      <dgm:spPr/>
      <dgm:t>
        <a:bodyPr/>
        <a:lstStyle/>
        <a:p>
          <a:r>
            <a:rPr lang="en-US" dirty="0"/>
            <a:t>Document Summarization: </a:t>
          </a:r>
        </a:p>
        <a:p>
          <a:r>
            <a:rPr lang="en-US" dirty="0"/>
            <a:t>ChatGPT (More structured and logical summaries)</a:t>
          </a:r>
        </a:p>
        <a:p>
          <a:r>
            <a:rPr lang="en-US" dirty="0" err="1"/>
            <a:t>DeepSeek</a:t>
          </a:r>
          <a:r>
            <a:rPr lang="en-US" dirty="0"/>
            <a:t> (More detailed)</a:t>
          </a:r>
        </a:p>
      </dgm:t>
    </dgm:pt>
    <dgm:pt modelId="{87679DED-727B-4791-9401-08CF3BCA0A68}" type="parTrans" cxnId="{16A7A1F7-78A2-4C43-8E3E-5B58BAD1A40E}">
      <dgm:prSet/>
      <dgm:spPr/>
      <dgm:t>
        <a:bodyPr/>
        <a:lstStyle/>
        <a:p>
          <a:endParaRPr lang="en-US"/>
        </a:p>
      </dgm:t>
    </dgm:pt>
    <dgm:pt modelId="{B3D8B194-9F6D-4F35-B2DF-FD36245DCD12}" type="sibTrans" cxnId="{16A7A1F7-78A2-4C43-8E3E-5B58BAD1A40E}">
      <dgm:prSet/>
      <dgm:spPr/>
      <dgm:t>
        <a:bodyPr/>
        <a:lstStyle/>
        <a:p>
          <a:endParaRPr lang="en-US"/>
        </a:p>
      </dgm:t>
    </dgm:pt>
    <dgm:pt modelId="{5AF9FC02-7990-144A-B588-5D9BD8AE91E0}" type="pres">
      <dgm:prSet presAssocID="{E230C077-A690-4226-9B64-7021B7325AEB}" presName="Name0" presStyleCnt="0">
        <dgm:presLayoutVars>
          <dgm:dir/>
          <dgm:animLvl val="lvl"/>
          <dgm:resizeHandles val="exact"/>
        </dgm:presLayoutVars>
      </dgm:prSet>
      <dgm:spPr/>
    </dgm:pt>
    <dgm:pt modelId="{EB955A9D-B006-F140-A8E8-E4DF5A81264F}" type="pres">
      <dgm:prSet presAssocID="{A68557B2-C228-4B52-B33D-F46B5626341B}" presName="linNode" presStyleCnt="0"/>
      <dgm:spPr/>
    </dgm:pt>
    <dgm:pt modelId="{51C90C8D-2D3B-4144-82CB-AED6B0A8B10C}" type="pres">
      <dgm:prSet presAssocID="{A68557B2-C228-4B52-B33D-F46B5626341B}" presName="parentText" presStyleLbl="node1" presStyleIdx="0" presStyleCnt="3">
        <dgm:presLayoutVars>
          <dgm:chMax val="1"/>
          <dgm:bulletEnabled val="1"/>
        </dgm:presLayoutVars>
      </dgm:prSet>
      <dgm:spPr/>
    </dgm:pt>
    <dgm:pt modelId="{4FBDA483-F656-5F4B-8735-A110F484C70C}" type="pres">
      <dgm:prSet presAssocID="{598FF1EE-EB7B-402A-BB6D-F6A0FF807F21}" presName="sp" presStyleCnt="0"/>
      <dgm:spPr/>
    </dgm:pt>
    <dgm:pt modelId="{1194D2E2-79F2-F044-9B15-584851E0F59A}" type="pres">
      <dgm:prSet presAssocID="{7AE35720-3A8F-4284-9CC0-3E4B31D2BDF9}" presName="linNode" presStyleCnt="0"/>
      <dgm:spPr/>
    </dgm:pt>
    <dgm:pt modelId="{B6189B3D-4EB8-224D-868C-A24CCD63E4F0}" type="pres">
      <dgm:prSet presAssocID="{7AE35720-3A8F-4284-9CC0-3E4B31D2BDF9}" presName="parentText" presStyleLbl="node1" presStyleIdx="1" presStyleCnt="3">
        <dgm:presLayoutVars>
          <dgm:chMax val="1"/>
          <dgm:bulletEnabled val="1"/>
        </dgm:presLayoutVars>
      </dgm:prSet>
      <dgm:spPr/>
    </dgm:pt>
    <dgm:pt modelId="{390BB181-A86F-784C-BBB1-529CEC841AFE}" type="pres">
      <dgm:prSet presAssocID="{7553AC91-DA6D-4F5F-9D69-52C931029B9F}" presName="sp" presStyleCnt="0"/>
      <dgm:spPr/>
    </dgm:pt>
    <dgm:pt modelId="{F82CCD6D-0304-C34D-AB0F-00E4F2F3E7F5}" type="pres">
      <dgm:prSet presAssocID="{7D970111-A54A-4D0E-911B-5C4026E1B18E}" presName="linNode" presStyleCnt="0"/>
      <dgm:spPr/>
    </dgm:pt>
    <dgm:pt modelId="{265DB722-38CD-5247-9019-BC4BB8E59579}" type="pres">
      <dgm:prSet presAssocID="{7D970111-A54A-4D0E-911B-5C4026E1B18E}" presName="parentText" presStyleLbl="node1" presStyleIdx="2" presStyleCnt="3">
        <dgm:presLayoutVars>
          <dgm:chMax val="1"/>
          <dgm:bulletEnabled val="1"/>
        </dgm:presLayoutVars>
      </dgm:prSet>
      <dgm:spPr/>
    </dgm:pt>
  </dgm:ptLst>
  <dgm:cxnLst>
    <dgm:cxn modelId="{AA953402-0B09-C048-AFB3-6E46AE13A46E}" type="presOf" srcId="{A68557B2-C228-4B52-B33D-F46B5626341B}" destId="{51C90C8D-2D3B-4144-82CB-AED6B0A8B10C}" srcOrd="0" destOrd="0" presId="urn:microsoft.com/office/officeart/2005/8/layout/vList5"/>
    <dgm:cxn modelId="{DC9A1880-7587-DC49-ABA6-0FABFB5CA922}" type="presOf" srcId="{E230C077-A690-4226-9B64-7021B7325AEB}" destId="{5AF9FC02-7990-144A-B588-5D9BD8AE91E0}" srcOrd="0" destOrd="0" presId="urn:microsoft.com/office/officeart/2005/8/layout/vList5"/>
    <dgm:cxn modelId="{589FCC82-18B9-4FB6-96CE-A625EFE6FAA7}" srcId="{E230C077-A690-4226-9B64-7021B7325AEB}" destId="{A68557B2-C228-4B52-B33D-F46B5626341B}" srcOrd="0" destOrd="0" parTransId="{E909C5FD-7A73-4BFC-9AB3-5202CD3E5CD3}" sibTransId="{598FF1EE-EB7B-402A-BB6D-F6A0FF807F21}"/>
    <dgm:cxn modelId="{B7E2AA99-48CF-4D42-9267-1A72446B3175}" type="presOf" srcId="{7D970111-A54A-4D0E-911B-5C4026E1B18E}" destId="{265DB722-38CD-5247-9019-BC4BB8E59579}" srcOrd="0" destOrd="0" presId="urn:microsoft.com/office/officeart/2005/8/layout/vList5"/>
    <dgm:cxn modelId="{D90F3AAB-23F4-5643-8B67-84F34A47406D}" type="presOf" srcId="{7AE35720-3A8F-4284-9CC0-3E4B31D2BDF9}" destId="{B6189B3D-4EB8-224D-868C-A24CCD63E4F0}" srcOrd="0" destOrd="0" presId="urn:microsoft.com/office/officeart/2005/8/layout/vList5"/>
    <dgm:cxn modelId="{1F8139E4-86CA-4D4A-82CC-B09FF33E7C08}" srcId="{E230C077-A690-4226-9B64-7021B7325AEB}" destId="{7AE35720-3A8F-4284-9CC0-3E4B31D2BDF9}" srcOrd="1" destOrd="0" parTransId="{04074041-896F-4EFB-BC2F-AFAC764EDBFA}" sibTransId="{7553AC91-DA6D-4F5F-9D69-52C931029B9F}"/>
    <dgm:cxn modelId="{16A7A1F7-78A2-4C43-8E3E-5B58BAD1A40E}" srcId="{E230C077-A690-4226-9B64-7021B7325AEB}" destId="{7D970111-A54A-4D0E-911B-5C4026E1B18E}" srcOrd="2" destOrd="0" parTransId="{87679DED-727B-4791-9401-08CF3BCA0A68}" sibTransId="{B3D8B194-9F6D-4F35-B2DF-FD36245DCD12}"/>
    <dgm:cxn modelId="{00C989C6-C017-904D-9753-80C06C87AB24}" type="presParOf" srcId="{5AF9FC02-7990-144A-B588-5D9BD8AE91E0}" destId="{EB955A9D-B006-F140-A8E8-E4DF5A81264F}" srcOrd="0" destOrd="0" presId="urn:microsoft.com/office/officeart/2005/8/layout/vList5"/>
    <dgm:cxn modelId="{98B3F704-30E1-614A-BF2B-643A3EFCEA76}" type="presParOf" srcId="{EB955A9D-B006-F140-A8E8-E4DF5A81264F}" destId="{51C90C8D-2D3B-4144-82CB-AED6B0A8B10C}" srcOrd="0" destOrd="0" presId="urn:microsoft.com/office/officeart/2005/8/layout/vList5"/>
    <dgm:cxn modelId="{FC9B1E6B-1BEF-8946-AC5B-518266781C8F}" type="presParOf" srcId="{5AF9FC02-7990-144A-B588-5D9BD8AE91E0}" destId="{4FBDA483-F656-5F4B-8735-A110F484C70C}" srcOrd="1" destOrd="0" presId="urn:microsoft.com/office/officeart/2005/8/layout/vList5"/>
    <dgm:cxn modelId="{8285A3E2-57D7-F247-A667-58F9694857B0}" type="presParOf" srcId="{5AF9FC02-7990-144A-B588-5D9BD8AE91E0}" destId="{1194D2E2-79F2-F044-9B15-584851E0F59A}" srcOrd="2" destOrd="0" presId="urn:microsoft.com/office/officeart/2005/8/layout/vList5"/>
    <dgm:cxn modelId="{0917D67F-7033-C04B-B71A-B9B08D22BD8C}" type="presParOf" srcId="{1194D2E2-79F2-F044-9B15-584851E0F59A}" destId="{B6189B3D-4EB8-224D-868C-A24CCD63E4F0}" srcOrd="0" destOrd="0" presId="urn:microsoft.com/office/officeart/2005/8/layout/vList5"/>
    <dgm:cxn modelId="{CACF8D59-F079-B541-9AD5-ABDFEB5BEE9C}" type="presParOf" srcId="{5AF9FC02-7990-144A-B588-5D9BD8AE91E0}" destId="{390BB181-A86F-784C-BBB1-529CEC841AFE}" srcOrd="3" destOrd="0" presId="urn:microsoft.com/office/officeart/2005/8/layout/vList5"/>
    <dgm:cxn modelId="{30858598-3820-9547-ACF1-9D11DD94A153}" type="presParOf" srcId="{5AF9FC02-7990-144A-B588-5D9BD8AE91E0}" destId="{F82CCD6D-0304-C34D-AB0F-00E4F2F3E7F5}" srcOrd="4" destOrd="0" presId="urn:microsoft.com/office/officeart/2005/8/layout/vList5"/>
    <dgm:cxn modelId="{33408029-4BEA-A841-B75F-EBC89627D668}" type="presParOf" srcId="{F82CCD6D-0304-C34D-AB0F-00E4F2F3E7F5}" destId="{265DB722-38CD-5247-9019-BC4BB8E59579}"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228013-A4C0-410B-92BC-C29ADD0FA212}">
      <dsp:nvSpPr>
        <dsp:cNvPr id="0" name=""/>
        <dsp:cNvSpPr/>
      </dsp:nvSpPr>
      <dsp:spPr>
        <a:xfrm>
          <a:off x="0" y="708097"/>
          <a:ext cx="7886700" cy="1307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67DED2-5DDF-4E93-887D-2456A6415B50}">
      <dsp:nvSpPr>
        <dsp:cNvPr id="0" name=""/>
        <dsp:cNvSpPr/>
      </dsp:nvSpPr>
      <dsp:spPr>
        <a:xfrm>
          <a:off x="395445" y="1002230"/>
          <a:ext cx="718991" cy="71899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0D44E81-093E-4858-B0A3-063BD7200BB4}">
      <dsp:nvSpPr>
        <dsp:cNvPr id="0" name=""/>
        <dsp:cNvSpPr/>
      </dsp:nvSpPr>
      <dsp:spPr>
        <a:xfrm>
          <a:off x="1509882" y="708097"/>
          <a:ext cx="63768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066800">
            <a:lnSpc>
              <a:spcPct val="90000"/>
            </a:lnSpc>
            <a:spcBef>
              <a:spcPct val="0"/>
            </a:spcBef>
            <a:spcAft>
              <a:spcPct val="35000"/>
            </a:spcAft>
            <a:buNone/>
          </a:pPr>
          <a:r>
            <a:rPr lang="en-US" sz="2400" kern="1200"/>
            <a:t>Task 1 : Summarizing an AI article from Harvard Business Review. (using ChatGPT and Deepseek)</a:t>
          </a:r>
        </a:p>
      </dsp:txBody>
      <dsp:txXfrm>
        <a:off x="1509882" y="708097"/>
        <a:ext cx="6376817" cy="1307257"/>
      </dsp:txXfrm>
    </dsp:sp>
    <dsp:sp modelId="{9AC32E46-232D-483B-8543-2CC499CF9008}">
      <dsp:nvSpPr>
        <dsp:cNvPr id="0" name=""/>
        <dsp:cNvSpPr/>
      </dsp:nvSpPr>
      <dsp:spPr>
        <a:xfrm>
          <a:off x="0" y="2342169"/>
          <a:ext cx="7886700" cy="130725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99AC199-629B-46E7-9D99-AE2B07354F66}">
      <dsp:nvSpPr>
        <dsp:cNvPr id="0" name=""/>
        <dsp:cNvSpPr/>
      </dsp:nvSpPr>
      <dsp:spPr>
        <a:xfrm>
          <a:off x="395445" y="2636302"/>
          <a:ext cx="718991" cy="71899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5AB3E43-FEDE-44DD-A49E-5A855421EA39}">
      <dsp:nvSpPr>
        <dsp:cNvPr id="0" name=""/>
        <dsp:cNvSpPr/>
      </dsp:nvSpPr>
      <dsp:spPr>
        <a:xfrm>
          <a:off x="1509882" y="2342169"/>
          <a:ext cx="63768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066800">
            <a:lnSpc>
              <a:spcPct val="90000"/>
            </a:lnSpc>
            <a:spcBef>
              <a:spcPct val="0"/>
            </a:spcBef>
            <a:spcAft>
              <a:spcPct val="35000"/>
            </a:spcAft>
            <a:buNone/>
          </a:pPr>
          <a:r>
            <a:rPr lang="en-US" sz="2400" kern="1200"/>
            <a:t>Task 2 : Evaluating AI models using API on conciseness, logical flow, and key insight retention. ( in .ipynb code provided )</a:t>
          </a:r>
        </a:p>
      </dsp:txBody>
      <dsp:txXfrm>
        <a:off x="1509882" y="2342169"/>
        <a:ext cx="6376817" cy="13072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602CE8-9030-3E4B-94CC-35909D9D188F}">
      <dsp:nvSpPr>
        <dsp:cNvPr id="0" name=""/>
        <dsp:cNvSpPr/>
      </dsp:nvSpPr>
      <dsp:spPr>
        <a:xfrm>
          <a:off x="0" y="32084"/>
          <a:ext cx="5170932" cy="431730"/>
        </a:xfrm>
        <a:prstGeom prst="roundRect">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additional prompting</a:t>
          </a:r>
          <a:endParaRPr lang="en-US" sz="1800" kern="1200" dirty="0"/>
        </a:p>
      </dsp:txBody>
      <dsp:txXfrm>
        <a:off x="21075" y="53159"/>
        <a:ext cx="5128782" cy="389580"/>
      </dsp:txXfrm>
    </dsp:sp>
    <dsp:sp modelId="{96A1820B-87AC-854F-A0EC-7A3658D826E8}">
      <dsp:nvSpPr>
        <dsp:cNvPr id="0" name=""/>
        <dsp:cNvSpPr/>
      </dsp:nvSpPr>
      <dsp:spPr>
        <a:xfrm>
          <a:off x="0" y="515654"/>
          <a:ext cx="5170932" cy="431730"/>
        </a:xfrm>
        <a:prstGeom prst="roundRect">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Detailed</a:t>
          </a:r>
          <a:r>
            <a:rPr lang="en-US" sz="1800" kern="1200" baseline="0" dirty="0"/>
            <a:t> Response</a:t>
          </a:r>
          <a:endParaRPr lang="en-US" sz="1800" kern="1200" dirty="0"/>
        </a:p>
      </dsp:txBody>
      <dsp:txXfrm>
        <a:off x="21075" y="536729"/>
        <a:ext cx="5128782" cy="389580"/>
      </dsp:txXfrm>
    </dsp:sp>
    <dsp:sp modelId="{8E0A0E2C-DBC0-5849-BB20-8F8C6F9DD477}">
      <dsp:nvSpPr>
        <dsp:cNvPr id="0" name=""/>
        <dsp:cNvSpPr/>
      </dsp:nvSpPr>
      <dsp:spPr>
        <a:xfrm>
          <a:off x="0" y="999225"/>
          <a:ext cx="5170932" cy="431730"/>
        </a:xfrm>
        <a:prstGeom prst="roundRect">
          <a:avLst/>
        </a:prstGeom>
        <a:gradFill rotWithShape="0">
          <a:gsLst>
            <a:gs pos="0">
              <a:schemeClr val="accent2">
                <a:hueOff val="0"/>
                <a:satOff val="0"/>
                <a:lumOff val="0"/>
                <a:alphaOff val="0"/>
                <a:tint val="100000"/>
                <a:shade val="100000"/>
                <a:satMod val="130000"/>
              </a:schemeClr>
            </a:gs>
            <a:gs pos="100000">
              <a:schemeClr val="accent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Breakdown the problem into steps </a:t>
          </a:r>
        </a:p>
      </dsp:txBody>
      <dsp:txXfrm>
        <a:off x="21075" y="1020300"/>
        <a:ext cx="5128782" cy="3895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C90C8D-2D3B-4144-82CB-AED6B0A8B10C}">
      <dsp:nvSpPr>
        <dsp:cNvPr id="0" name=""/>
        <dsp:cNvSpPr/>
      </dsp:nvSpPr>
      <dsp:spPr>
        <a:xfrm>
          <a:off x="1292867" y="1683"/>
          <a:ext cx="1454475" cy="1111117"/>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kern="1200"/>
            <a:t>Code Generation: </a:t>
          </a:r>
        </a:p>
        <a:p>
          <a:pPr marL="0" lvl="0" indent="0" algn="ctr" defTabSz="400050">
            <a:lnSpc>
              <a:spcPct val="90000"/>
            </a:lnSpc>
            <a:spcBef>
              <a:spcPct val="0"/>
            </a:spcBef>
            <a:spcAft>
              <a:spcPct val="35000"/>
            </a:spcAft>
            <a:buNone/>
          </a:pPr>
          <a:r>
            <a:rPr lang="en-US" sz="900" kern="1200"/>
            <a:t>ChatGPT (Better optimization)</a:t>
          </a:r>
        </a:p>
        <a:p>
          <a:pPr marL="0" lvl="0" indent="0" algn="ctr" defTabSz="400050">
            <a:lnSpc>
              <a:spcPct val="90000"/>
            </a:lnSpc>
            <a:spcBef>
              <a:spcPct val="0"/>
            </a:spcBef>
            <a:spcAft>
              <a:spcPct val="35000"/>
            </a:spcAft>
            <a:buNone/>
          </a:pPr>
          <a:r>
            <a:rPr lang="en-US" sz="900" kern="1200"/>
            <a:t>DeepSeek (Better Efficiency)</a:t>
          </a:r>
        </a:p>
      </dsp:txBody>
      <dsp:txXfrm>
        <a:off x="1347107" y="55923"/>
        <a:ext cx="1345995" cy="1002637"/>
      </dsp:txXfrm>
    </dsp:sp>
    <dsp:sp modelId="{B6189B3D-4EB8-224D-868C-A24CCD63E4F0}">
      <dsp:nvSpPr>
        <dsp:cNvPr id="0" name=""/>
        <dsp:cNvSpPr/>
      </dsp:nvSpPr>
      <dsp:spPr>
        <a:xfrm>
          <a:off x="1292867" y="1168357"/>
          <a:ext cx="1454475" cy="1111117"/>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kern="1200" dirty="0"/>
            <a:t>Fine-Tuning: </a:t>
          </a:r>
        </a:p>
        <a:p>
          <a:pPr marL="0" lvl="0" indent="0" algn="ctr" defTabSz="400050">
            <a:lnSpc>
              <a:spcPct val="90000"/>
            </a:lnSpc>
            <a:spcBef>
              <a:spcPct val="0"/>
            </a:spcBef>
            <a:spcAft>
              <a:spcPct val="35000"/>
            </a:spcAft>
            <a:buNone/>
          </a:pPr>
          <a:r>
            <a:rPr lang="en-US" sz="900" kern="1200" dirty="0"/>
            <a:t>ChatGPT (Stronger adaptability and response quality)</a:t>
          </a:r>
        </a:p>
        <a:p>
          <a:pPr marL="0" lvl="0" indent="0" algn="ctr" defTabSz="400050">
            <a:lnSpc>
              <a:spcPct val="90000"/>
            </a:lnSpc>
            <a:spcBef>
              <a:spcPct val="0"/>
            </a:spcBef>
            <a:spcAft>
              <a:spcPct val="35000"/>
            </a:spcAft>
            <a:buNone/>
          </a:pPr>
          <a:r>
            <a:rPr lang="en-US" sz="900" kern="1200" dirty="0" err="1"/>
            <a:t>DeepSeek</a:t>
          </a:r>
          <a:r>
            <a:rPr lang="en-US" sz="900" kern="1200" dirty="0"/>
            <a:t> (Step by step detailed breakdown)</a:t>
          </a:r>
        </a:p>
      </dsp:txBody>
      <dsp:txXfrm>
        <a:off x="1347107" y="1222597"/>
        <a:ext cx="1345995" cy="1002637"/>
      </dsp:txXfrm>
    </dsp:sp>
    <dsp:sp modelId="{265DB722-38CD-5247-9019-BC4BB8E59579}">
      <dsp:nvSpPr>
        <dsp:cNvPr id="0" name=""/>
        <dsp:cNvSpPr/>
      </dsp:nvSpPr>
      <dsp:spPr>
        <a:xfrm>
          <a:off x="1292867" y="2335030"/>
          <a:ext cx="1454475" cy="1111117"/>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17145" rIns="34290" bIns="17145" numCol="1" spcCol="1270" anchor="ctr" anchorCtr="0">
          <a:noAutofit/>
        </a:bodyPr>
        <a:lstStyle/>
        <a:p>
          <a:pPr marL="0" lvl="0" indent="0" algn="ctr" defTabSz="400050">
            <a:lnSpc>
              <a:spcPct val="90000"/>
            </a:lnSpc>
            <a:spcBef>
              <a:spcPct val="0"/>
            </a:spcBef>
            <a:spcAft>
              <a:spcPct val="35000"/>
            </a:spcAft>
            <a:buNone/>
          </a:pPr>
          <a:r>
            <a:rPr lang="en-US" sz="900" kern="1200" dirty="0"/>
            <a:t>Document Summarization: </a:t>
          </a:r>
        </a:p>
        <a:p>
          <a:pPr marL="0" lvl="0" indent="0" algn="ctr" defTabSz="400050">
            <a:lnSpc>
              <a:spcPct val="90000"/>
            </a:lnSpc>
            <a:spcBef>
              <a:spcPct val="0"/>
            </a:spcBef>
            <a:spcAft>
              <a:spcPct val="35000"/>
            </a:spcAft>
            <a:buNone/>
          </a:pPr>
          <a:r>
            <a:rPr lang="en-US" sz="900" kern="1200" dirty="0"/>
            <a:t>ChatGPT (More structured and logical summaries)</a:t>
          </a:r>
        </a:p>
        <a:p>
          <a:pPr marL="0" lvl="0" indent="0" algn="ctr" defTabSz="400050">
            <a:lnSpc>
              <a:spcPct val="90000"/>
            </a:lnSpc>
            <a:spcBef>
              <a:spcPct val="0"/>
            </a:spcBef>
            <a:spcAft>
              <a:spcPct val="35000"/>
            </a:spcAft>
            <a:buNone/>
          </a:pPr>
          <a:r>
            <a:rPr lang="en-US" sz="900" kern="1200" dirty="0" err="1"/>
            <a:t>DeepSeek</a:t>
          </a:r>
          <a:r>
            <a:rPr lang="en-US" sz="900" kern="1200" dirty="0"/>
            <a:t> (More detailed)</a:t>
          </a:r>
        </a:p>
      </dsp:txBody>
      <dsp:txXfrm>
        <a:off x="1347107" y="2389270"/>
        <a:ext cx="1345995" cy="100263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2/22/25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2/22/25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2/22/25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2/22/25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0.png"/><Relationship Id="rId7" Type="http://schemas.openxmlformats.org/officeDocument/2006/relationships/diagramColors" Target="../diagrams/colors3.xml"/><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F37C3DA-D140-51AF-28F8-7B5B9C75426A}"/>
              </a:ext>
            </a:extLst>
          </p:cNvPr>
          <p:cNvPicPr>
            <a:picLocks noChangeAspect="1"/>
          </p:cNvPicPr>
          <p:nvPr/>
        </p:nvPicPr>
        <p:blipFill>
          <a:blip r:embed="rId2"/>
          <a:stretch>
            <a:fillRect/>
          </a:stretch>
        </p:blipFill>
        <p:spPr>
          <a:xfrm>
            <a:off x="966977" y="1865431"/>
            <a:ext cx="7210048" cy="721004"/>
          </a:xfrm>
          <a:prstGeom prst="rect">
            <a:avLst/>
          </a:prstGeom>
        </p:spPr>
      </p:pic>
      <p:sp>
        <p:nvSpPr>
          <p:cNvPr id="52" name="Right Triangle 51">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2540" y="3335867"/>
            <a:ext cx="246888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330" y="623275"/>
            <a:ext cx="8178790"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66978" y="3429000"/>
            <a:ext cx="6691254" cy="1713305"/>
          </a:xfrm>
        </p:spPr>
        <p:txBody>
          <a:bodyPr anchor="b">
            <a:normAutofit/>
          </a:bodyPr>
          <a:lstStyle/>
          <a:p>
            <a:pPr algn="l">
              <a:lnSpc>
                <a:spcPct val="90000"/>
              </a:lnSpc>
            </a:pPr>
            <a:r>
              <a:rPr lang="en-US" dirty="0"/>
              <a:t>ChatGPT vs. </a:t>
            </a:r>
            <a:r>
              <a:rPr lang="en-US" dirty="0" err="1"/>
              <a:t>DeepSeek</a:t>
            </a:r>
            <a:r>
              <a:rPr lang="en-US" dirty="0"/>
              <a:t> AI: A Performance Comparison</a:t>
            </a:r>
          </a:p>
        </p:txBody>
      </p:sp>
      <p:sp>
        <p:nvSpPr>
          <p:cNvPr id="3" name="Subtitle 2"/>
          <p:cNvSpPr>
            <a:spLocks noGrp="1"/>
          </p:cNvSpPr>
          <p:nvPr>
            <p:ph type="subTitle" idx="1"/>
          </p:nvPr>
        </p:nvSpPr>
        <p:spPr>
          <a:xfrm>
            <a:off x="966977" y="5142305"/>
            <a:ext cx="5490973" cy="753165"/>
          </a:xfrm>
        </p:spPr>
        <p:txBody>
          <a:bodyPr anchor="t">
            <a:normAutofit/>
          </a:bodyPr>
          <a:lstStyle/>
          <a:p>
            <a:pPr algn="l">
              <a:lnSpc>
                <a:spcPct val="90000"/>
              </a:lnSpc>
            </a:pPr>
            <a:r>
              <a:rPr lang="en-US" sz="2200" dirty="0"/>
              <a:t>Comparing Code Generation, Fine-Tuning, and Document Summarization</a:t>
            </a:r>
          </a:p>
        </p:txBody>
      </p:sp>
      <p:sp>
        <p:nvSpPr>
          <p:cNvPr id="5" name="TextBox 4">
            <a:extLst>
              <a:ext uri="{FF2B5EF4-FFF2-40B4-BE49-F238E27FC236}">
                <a16:creationId xmlns:a16="http://schemas.microsoft.com/office/drawing/2014/main" id="{001250FB-6B45-D921-5E61-00555B9CC2E7}"/>
              </a:ext>
            </a:extLst>
          </p:cNvPr>
          <p:cNvSpPr txBox="1"/>
          <p:nvPr/>
        </p:nvSpPr>
        <p:spPr>
          <a:xfrm>
            <a:off x="3246038" y="5895470"/>
            <a:ext cx="2943922" cy="369332"/>
          </a:xfrm>
          <a:prstGeom prst="rect">
            <a:avLst/>
          </a:prstGeom>
          <a:noFill/>
        </p:spPr>
        <p:txBody>
          <a:bodyPr wrap="square" rtlCol="0">
            <a:spAutoFit/>
          </a:bodyPr>
          <a:lstStyle/>
          <a:p>
            <a:r>
              <a:rPr lang="en-US" dirty="0"/>
              <a:t>Sathwik Reddy Chelemela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3202" y="502920"/>
            <a:ext cx="2564892" cy="1463040"/>
          </a:xfrm>
        </p:spPr>
        <p:txBody>
          <a:bodyPr anchor="ctr">
            <a:normAutofit/>
          </a:bodyPr>
          <a:lstStyle/>
          <a:p>
            <a:pPr>
              <a:lnSpc>
                <a:spcPct val="90000"/>
              </a:lnSpc>
            </a:pPr>
            <a:r>
              <a:rPr lang="en-US" sz="3300" b="1"/>
              <a:t>DeepSeek Fine-Tuning Performance</a:t>
            </a:r>
          </a:p>
        </p:txBody>
      </p:sp>
      <p:sp>
        <p:nvSpPr>
          <p:cNvPr id="14"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480309" y="1227582"/>
            <a:ext cx="1554480" cy="13716"/>
          </a:xfrm>
          <a:custGeom>
            <a:avLst/>
            <a:gdLst>
              <a:gd name="connsiteX0" fmla="*/ 0 w 1554480"/>
              <a:gd name="connsiteY0" fmla="*/ 0 h 13716"/>
              <a:gd name="connsiteX1" fmla="*/ 549250 w 1554480"/>
              <a:gd name="connsiteY1" fmla="*/ 0 h 13716"/>
              <a:gd name="connsiteX2" fmla="*/ 1082954 w 1554480"/>
              <a:gd name="connsiteY2" fmla="*/ 0 h 13716"/>
              <a:gd name="connsiteX3" fmla="*/ 1554480 w 1554480"/>
              <a:gd name="connsiteY3" fmla="*/ 0 h 13716"/>
              <a:gd name="connsiteX4" fmla="*/ 1554480 w 1554480"/>
              <a:gd name="connsiteY4" fmla="*/ 13716 h 13716"/>
              <a:gd name="connsiteX5" fmla="*/ 1067410 w 1554480"/>
              <a:gd name="connsiteY5" fmla="*/ 13716 h 13716"/>
              <a:gd name="connsiteX6" fmla="*/ 549250 w 1554480"/>
              <a:gd name="connsiteY6" fmla="*/ 13716 h 13716"/>
              <a:gd name="connsiteX7" fmla="*/ 0 w 1554480"/>
              <a:gd name="connsiteY7" fmla="*/ 13716 h 13716"/>
              <a:gd name="connsiteX8" fmla="*/ 0 w 1554480"/>
              <a:gd name="connsiteY8"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3716"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3820" y="4959"/>
                  <a:pt x="1554594" y="10798"/>
                  <a:pt x="1554480" y="13716"/>
                </a:cubicBezTo>
                <a:cubicBezTo>
                  <a:pt x="1338847" y="1555"/>
                  <a:pt x="1215066" y="33279"/>
                  <a:pt x="1067410" y="13716"/>
                </a:cubicBezTo>
                <a:cubicBezTo>
                  <a:pt x="919754" y="-5847"/>
                  <a:pt x="800465" y="-1492"/>
                  <a:pt x="549250" y="13716"/>
                </a:cubicBezTo>
                <a:cubicBezTo>
                  <a:pt x="298035" y="28924"/>
                  <a:pt x="158868" y="18197"/>
                  <a:pt x="0" y="13716"/>
                </a:cubicBezTo>
                <a:cubicBezTo>
                  <a:pt x="488" y="8630"/>
                  <a:pt x="480" y="6612"/>
                  <a:pt x="0" y="0"/>
                </a:cubicBezTo>
                <a:close/>
              </a:path>
              <a:path w="1554480" h="13716"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232" y="4157"/>
                  <a:pt x="1554673" y="7559"/>
                  <a:pt x="1554480" y="13716"/>
                </a:cubicBezTo>
                <a:cubicBezTo>
                  <a:pt x="1336087" y="7600"/>
                  <a:pt x="1310024" y="15187"/>
                  <a:pt x="1067410" y="13716"/>
                </a:cubicBezTo>
                <a:cubicBezTo>
                  <a:pt x="824796" y="12246"/>
                  <a:pt x="787902" y="30075"/>
                  <a:pt x="518160" y="13716"/>
                </a:cubicBezTo>
                <a:cubicBezTo>
                  <a:pt x="248418" y="-2643"/>
                  <a:pt x="133160" y="4633"/>
                  <a:pt x="0" y="13716"/>
                </a:cubicBezTo>
                <a:cubicBezTo>
                  <a:pt x="43" y="9160"/>
                  <a:pt x="-111" y="481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 program&#10;&#10;AI-generated content may be incorrect.">
            <a:extLst>
              <a:ext uri="{FF2B5EF4-FFF2-40B4-BE49-F238E27FC236}">
                <a16:creationId xmlns:a16="http://schemas.microsoft.com/office/drawing/2014/main" id="{C2ED1291-C052-89E0-1007-11413A9CEAAE}"/>
              </a:ext>
            </a:extLst>
          </p:cNvPr>
          <p:cNvPicPr>
            <a:picLocks noGrp="1" noChangeAspect="1"/>
          </p:cNvPicPr>
          <p:nvPr>
            <p:ph idx="1"/>
          </p:nvPr>
        </p:nvPicPr>
        <p:blipFill>
          <a:blip r:embed="rId2"/>
          <a:stretch>
            <a:fillRect/>
          </a:stretch>
        </p:blipFill>
        <p:spPr>
          <a:xfrm>
            <a:off x="2270327" y="2204814"/>
            <a:ext cx="3917225" cy="3603847"/>
          </a:xfrm>
          <a:prstGeom prst="rect">
            <a:avLst/>
          </a:prstGeom>
        </p:spPr>
      </p:pic>
      <p:graphicFrame>
        <p:nvGraphicFramePr>
          <p:cNvPr id="7" name="Content Placeholder 2">
            <a:extLst>
              <a:ext uri="{FF2B5EF4-FFF2-40B4-BE49-F238E27FC236}">
                <a16:creationId xmlns:a16="http://schemas.microsoft.com/office/drawing/2014/main" id="{08E50A06-1187-A9D0-432A-0596040BE22A}"/>
              </a:ext>
            </a:extLst>
          </p:cNvPr>
          <p:cNvGraphicFramePr/>
          <p:nvPr>
            <p:extLst>
              <p:ext uri="{D42A27DB-BD31-4B8C-83A1-F6EECF244321}">
                <p14:modId xmlns:p14="http://schemas.microsoft.com/office/powerpoint/2010/main" val="4028714628"/>
              </p:ext>
            </p:extLst>
          </p:nvPr>
        </p:nvGraphicFramePr>
        <p:xfrm>
          <a:off x="3490721" y="502920"/>
          <a:ext cx="5170932" cy="14630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1" name="Rectangle 30">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812" y="365125"/>
            <a:ext cx="8375585"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785059" y="586822"/>
            <a:ext cx="2670189" cy="1645920"/>
          </a:xfrm>
        </p:spPr>
        <p:txBody>
          <a:bodyPr>
            <a:normAutofit/>
          </a:bodyPr>
          <a:lstStyle/>
          <a:p>
            <a:r>
              <a:rPr lang="en-US" sz="2800"/>
              <a:t>Fine-Tuning: Task 1 Result (.ipynb )</a:t>
            </a:r>
          </a:p>
        </p:txBody>
      </p:sp>
      <p:sp>
        <p:nvSpPr>
          <p:cNvPr id="33" name="Rectangle 32">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06" y="1057739"/>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5" name="Rectangle 34">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999776" y="1402924"/>
            <a:ext cx="146304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idx="1"/>
          </p:nvPr>
        </p:nvSpPr>
        <p:spPr>
          <a:xfrm>
            <a:off x="4013373" y="586822"/>
            <a:ext cx="4501977" cy="1645920"/>
          </a:xfrm>
        </p:spPr>
        <p:txBody>
          <a:bodyPr anchor="ctr">
            <a:normAutofit/>
          </a:bodyPr>
          <a:lstStyle/>
          <a:p>
            <a:pPr>
              <a:lnSpc>
                <a:spcPct val="90000"/>
              </a:lnSpc>
            </a:pPr>
            <a:r>
              <a:rPr lang="en-US" sz="1100"/>
              <a:t>Prompt :  </a:t>
            </a:r>
            <a:r>
              <a:rPr lang="en-US" sz="1100" b="0" kern="1200">
                <a:effectLst/>
                <a:latin typeface="+mj-lt"/>
                <a:ea typeface="+mj-ea"/>
                <a:cs typeface="+mj-cs"/>
              </a:rPr>
              <a:t>Summarize the following text in 3 sentences: 'The United States has played a significant role in global geopolitics for decades. Its influence extends through military alliances, economic policies, and diplomatic efforts. The country has been involved in shaping international institutions, participating in peacekeeping missions, and leveraging economic sanctions to influence global events.</a:t>
            </a:r>
          </a:p>
          <a:p>
            <a:pPr>
              <a:lnSpc>
                <a:spcPct val="90000"/>
              </a:lnSpc>
            </a:pPr>
            <a:br>
              <a:rPr lang="en-US" sz="1100" b="0" kern="1200">
                <a:effectLst/>
                <a:latin typeface="+mj-lt"/>
                <a:ea typeface="+mj-ea"/>
                <a:cs typeface="+mj-cs"/>
              </a:rPr>
            </a:br>
            <a:r>
              <a:rPr lang="en-US" sz="1100"/>
              <a:t>Task: Training a custom AI model built using Training Data Json file.</a:t>
            </a:r>
          </a:p>
          <a:p>
            <a:pPr>
              <a:lnSpc>
                <a:spcPct val="90000"/>
              </a:lnSpc>
            </a:pPr>
            <a:endParaRPr lang="en-US" sz="1100"/>
          </a:p>
        </p:txBody>
      </p:sp>
      <p:pic>
        <p:nvPicPr>
          <p:cNvPr id="4" name="Picture 3">
            <a:extLst>
              <a:ext uri="{FF2B5EF4-FFF2-40B4-BE49-F238E27FC236}">
                <a16:creationId xmlns:a16="http://schemas.microsoft.com/office/drawing/2014/main" id="{77D0CA3F-DC4D-C96F-740E-CD1610570035}"/>
              </a:ext>
            </a:extLst>
          </p:cNvPr>
          <p:cNvPicPr>
            <a:picLocks noChangeAspect="1"/>
          </p:cNvPicPr>
          <p:nvPr/>
        </p:nvPicPr>
        <p:blipFill>
          <a:blip r:embed="rId2"/>
          <a:stretch>
            <a:fillRect/>
          </a:stretch>
        </p:blipFill>
        <p:spPr>
          <a:xfrm>
            <a:off x="418338" y="3795632"/>
            <a:ext cx="8373618" cy="136071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1BE4863-147C-FBFE-CA02-4CBCE4688B5F}"/>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F1DB86A-67AC-C1F0-EEC3-07C32E1650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EC511750-CAE2-E19D-8B75-61EBEDE9F3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812" y="365125"/>
            <a:ext cx="8375585"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8254D13-C64B-F8EF-717C-5239E4EAB109}"/>
              </a:ext>
            </a:extLst>
          </p:cNvPr>
          <p:cNvSpPr>
            <a:spLocks noGrp="1"/>
          </p:cNvSpPr>
          <p:nvPr>
            <p:ph type="title"/>
          </p:nvPr>
        </p:nvSpPr>
        <p:spPr>
          <a:xfrm>
            <a:off x="685800" y="604932"/>
            <a:ext cx="2925663" cy="1645920"/>
          </a:xfrm>
        </p:spPr>
        <p:txBody>
          <a:bodyPr>
            <a:normAutofit/>
          </a:bodyPr>
          <a:lstStyle/>
          <a:p>
            <a:r>
              <a:rPr lang="en-US" sz="2800" dirty="0"/>
              <a:t>Fine-Tuning: Task 2 Result (.</a:t>
            </a:r>
            <a:r>
              <a:rPr lang="en-US" sz="2800" dirty="0" err="1"/>
              <a:t>ipynb</a:t>
            </a:r>
            <a:r>
              <a:rPr lang="en-US" sz="2800" dirty="0"/>
              <a:t>)</a:t>
            </a:r>
          </a:p>
        </p:txBody>
      </p:sp>
      <p:sp>
        <p:nvSpPr>
          <p:cNvPr id="13" name="Rectangle 12">
            <a:extLst>
              <a:ext uri="{FF2B5EF4-FFF2-40B4-BE49-F238E27FC236}">
                <a16:creationId xmlns:a16="http://schemas.microsoft.com/office/drawing/2014/main" id="{0AFD9A10-0CF3-1E53-06B5-88E6F4B7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06" y="1057739"/>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5" name="Rectangle 14">
            <a:extLst>
              <a:ext uri="{FF2B5EF4-FFF2-40B4-BE49-F238E27FC236}">
                <a16:creationId xmlns:a16="http://schemas.microsoft.com/office/drawing/2014/main" id="{2D2D60F0-24B5-BD28-2606-D7F15F101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999776" y="1402924"/>
            <a:ext cx="146304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2E7B24C7-AB1D-D8FB-E3E3-8E8C2FF85B25}"/>
              </a:ext>
            </a:extLst>
          </p:cNvPr>
          <p:cNvSpPr>
            <a:spLocks noGrp="1"/>
          </p:cNvSpPr>
          <p:nvPr>
            <p:ph idx="1"/>
          </p:nvPr>
        </p:nvSpPr>
        <p:spPr>
          <a:xfrm>
            <a:off x="4013373" y="586822"/>
            <a:ext cx="4501977" cy="1645920"/>
          </a:xfrm>
        </p:spPr>
        <p:txBody>
          <a:bodyPr anchor="ctr">
            <a:normAutofit/>
          </a:bodyPr>
          <a:lstStyle/>
          <a:p>
            <a:r>
              <a:rPr lang="en-US" sz="1600" dirty="0"/>
              <a:t>Prompt :  </a:t>
            </a:r>
            <a:r>
              <a:rPr lang="en-US" sz="1600" b="0" dirty="0">
                <a:effectLst/>
                <a:latin typeface="Courier New" panose="02070309020205020404" pitchFamily="49" charset="0"/>
              </a:rPr>
              <a:t>Rewrite the following text in a formal and professional tone: 'Hey there! Just a heads-up, our meeting is pushed to 3 PM instead of 2. Hope that's cool with you!</a:t>
            </a:r>
          </a:p>
          <a:p>
            <a:endParaRPr sz="1600" dirty="0"/>
          </a:p>
        </p:txBody>
      </p:sp>
      <p:pic>
        <p:nvPicPr>
          <p:cNvPr id="4" name="Picture 3">
            <a:extLst>
              <a:ext uri="{FF2B5EF4-FFF2-40B4-BE49-F238E27FC236}">
                <a16:creationId xmlns:a16="http://schemas.microsoft.com/office/drawing/2014/main" id="{1C169DAB-151B-CCEF-E7C9-63729E885837}"/>
              </a:ext>
            </a:extLst>
          </p:cNvPr>
          <p:cNvPicPr>
            <a:picLocks noChangeAspect="1"/>
          </p:cNvPicPr>
          <p:nvPr/>
        </p:nvPicPr>
        <p:blipFill>
          <a:blip r:embed="rId2"/>
          <a:stretch>
            <a:fillRect/>
          </a:stretch>
        </p:blipFill>
        <p:spPr>
          <a:xfrm>
            <a:off x="685800" y="2676139"/>
            <a:ext cx="7772400" cy="2206571"/>
          </a:xfrm>
          <a:prstGeom prst="rect">
            <a:avLst/>
          </a:prstGeom>
        </p:spPr>
      </p:pic>
    </p:spTree>
    <p:extLst>
      <p:ext uri="{BB962C8B-B14F-4D97-AF65-F5344CB8AC3E}">
        <p14:creationId xmlns:p14="http://schemas.microsoft.com/office/powerpoint/2010/main" val="1006243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7519" y="741391"/>
            <a:ext cx="4040211" cy="1616203"/>
          </a:xfrm>
        </p:spPr>
        <p:txBody>
          <a:bodyPr anchor="b">
            <a:normAutofit/>
          </a:bodyPr>
          <a:lstStyle/>
          <a:p>
            <a:r>
              <a:rPr lang="en-US" sz="2800"/>
              <a:t>Final Verdict: Who Performed Better?</a:t>
            </a:r>
          </a:p>
        </p:txBody>
      </p:sp>
      <p:pic>
        <p:nvPicPr>
          <p:cNvPr id="4" name="Picture 3">
            <a:extLst>
              <a:ext uri="{FF2B5EF4-FFF2-40B4-BE49-F238E27FC236}">
                <a16:creationId xmlns:a16="http://schemas.microsoft.com/office/drawing/2014/main" id="{A2F251C2-7570-51C3-FC5D-C48C8DF02634}"/>
              </a:ext>
            </a:extLst>
          </p:cNvPr>
          <p:cNvPicPr>
            <a:picLocks noChangeAspect="1"/>
          </p:cNvPicPr>
          <p:nvPr/>
        </p:nvPicPr>
        <p:blipFill>
          <a:blip r:embed="rId2"/>
          <a:stretch>
            <a:fillRect/>
          </a:stretch>
        </p:blipFill>
        <p:spPr>
          <a:xfrm>
            <a:off x="5471704" y="2852957"/>
            <a:ext cx="2924392" cy="482525"/>
          </a:xfrm>
          <a:prstGeom prst="rect">
            <a:avLst/>
          </a:prstGeom>
        </p:spPr>
      </p:pic>
      <p:pic>
        <p:nvPicPr>
          <p:cNvPr id="3" name="Picture 2">
            <a:extLst>
              <a:ext uri="{FF2B5EF4-FFF2-40B4-BE49-F238E27FC236}">
                <a16:creationId xmlns:a16="http://schemas.microsoft.com/office/drawing/2014/main" id="{045E0DCF-D66B-005B-7D70-7FB7668C8481}"/>
              </a:ext>
            </a:extLst>
          </p:cNvPr>
          <p:cNvPicPr>
            <a:picLocks noChangeAspect="1"/>
          </p:cNvPicPr>
          <p:nvPr/>
        </p:nvPicPr>
        <p:blipFill>
          <a:blip r:embed="rId3"/>
          <a:stretch>
            <a:fillRect/>
          </a:stretch>
        </p:blipFill>
        <p:spPr>
          <a:xfrm>
            <a:off x="5572252" y="3522518"/>
            <a:ext cx="2723294" cy="2457773"/>
          </a:xfrm>
          <a:prstGeom prst="rect">
            <a:avLst/>
          </a:prstGeom>
        </p:spPr>
      </p:pic>
      <p:grpSp>
        <p:nvGrpSpPr>
          <p:cNvPr id="82" name="Group 81">
            <a:extLst>
              <a:ext uri="{FF2B5EF4-FFF2-40B4-BE49-F238E27FC236}">
                <a16:creationId xmlns:a16="http://schemas.microsoft.com/office/drawing/2014/main" id="{430A7723-91ED-264B-172A-DC8EB7D460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051478" y="0"/>
            <a:ext cx="92522" cy="6858000"/>
            <a:chOff x="12068638" y="0"/>
            <a:chExt cx="123362" cy="6858000"/>
          </a:xfrm>
        </p:grpSpPr>
        <p:sp>
          <p:nvSpPr>
            <p:cNvPr id="72" name="Rectangle 71">
              <a:extLst>
                <a:ext uri="{FF2B5EF4-FFF2-40B4-BE49-F238E27FC236}">
                  <a16:creationId xmlns:a16="http://schemas.microsoft.com/office/drawing/2014/main" id="{FF1C10FB-A508-9184-DF05-6C4BFC650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F16E929D-9D28-E44C-7D82-8A13EB5AE7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27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Content Placeholder 2">
            <a:extLst>
              <a:ext uri="{FF2B5EF4-FFF2-40B4-BE49-F238E27FC236}">
                <a16:creationId xmlns:a16="http://schemas.microsoft.com/office/drawing/2014/main" id="{BFA32C0C-2C6D-56BF-39BD-C6B0CAFF3723}"/>
              </a:ext>
            </a:extLst>
          </p:cNvPr>
          <p:cNvGraphicFramePr>
            <a:graphicFrameLocks noGrp="1"/>
          </p:cNvGraphicFramePr>
          <p:nvPr>
            <p:ph idx="1"/>
            <p:extLst>
              <p:ext uri="{D42A27DB-BD31-4B8C-83A1-F6EECF244321}">
                <p14:modId xmlns:p14="http://schemas.microsoft.com/office/powerpoint/2010/main" val="1674074216"/>
              </p:ext>
            </p:extLst>
          </p:nvPr>
        </p:nvGraphicFramePr>
        <p:xfrm>
          <a:off x="657519" y="2533476"/>
          <a:ext cx="4040210" cy="344783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5E280-4B6F-0581-4A09-AAABD7B5F2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7133C8-A06E-875B-CA31-4E27318293AC}"/>
              </a:ext>
            </a:extLst>
          </p:cNvPr>
          <p:cNvSpPr>
            <a:spLocks noGrp="1"/>
          </p:cNvSpPr>
          <p:nvPr>
            <p:ph type="title"/>
          </p:nvPr>
        </p:nvSpPr>
        <p:spPr/>
        <p:txBody>
          <a:bodyPr/>
          <a:lstStyle/>
          <a:p>
            <a:r>
              <a:rPr lang="en-US"/>
              <a:t>Code Generation: Task Overview</a:t>
            </a:r>
            <a:endParaRPr lang="en-US" dirty="0"/>
          </a:p>
        </p:txBody>
      </p:sp>
      <p:sp>
        <p:nvSpPr>
          <p:cNvPr id="3" name="Content Placeholder 2">
            <a:extLst>
              <a:ext uri="{FF2B5EF4-FFF2-40B4-BE49-F238E27FC236}">
                <a16:creationId xmlns:a16="http://schemas.microsoft.com/office/drawing/2014/main" id="{BFE24A0A-268D-EA53-F495-FBFFED2547CF}"/>
              </a:ext>
            </a:extLst>
          </p:cNvPr>
          <p:cNvSpPr>
            <a:spLocks noGrp="1"/>
          </p:cNvSpPr>
          <p:nvPr>
            <p:ph idx="1"/>
          </p:nvPr>
        </p:nvSpPr>
        <p:spPr>
          <a:xfrm>
            <a:off x="457200" y="1166018"/>
            <a:ext cx="8229600" cy="4525963"/>
          </a:xfrm>
        </p:spPr>
        <p:txBody>
          <a:bodyPr>
            <a:normAutofit/>
          </a:bodyPr>
          <a:lstStyle/>
          <a:p>
            <a:r>
              <a:rPr lang="en-US" sz="1600"/>
              <a:t>Using API from OpenAI (ChatGPT 4.0)  and Together AI (Deepseek V3) and generated answers</a:t>
            </a:r>
          </a:p>
          <a:p>
            <a:r>
              <a:rPr lang="en-US" sz="1600"/>
              <a:t>Task: Fibonacci Number Implementation (LeetCode 509)</a:t>
            </a:r>
          </a:p>
          <a:p>
            <a:r>
              <a:rPr lang="en-US" sz="1600"/>
              <a:t>Evaluating AI models based on efficiency, runtime, and accuracy in generating code solutions.</a:t>
            </a:r>
            <a:endParaRPr lang="en-US" sz="1600" dirty="0"/>
          </a:p>
        </p:txBody>
      </p:sp>
      <p:pic>
        <p:nvPicPr>
          <p:cNvPr id="6" name="Picture 5">
            <a:extLst>
              <a:ext uri="{FF2B5EF4-FFF2-40B4-BE49-F238E27FC236}">
                <a16:creationId xmlns:a16="http://schemas.microsoft.com/office/drawing/2014/main" id="{0BD26A24-7F2A-8419-47DA-051E41067BA2}"/>
              </a:ext>
            </a:extLst>
          </p:cNvPr>
          <p:cNvPicPr>
            <a:picLocks noChangeAspect="1"/>
          </p:cNvPicPr>
          <p:nvPr/>
        </p:nvPicPr>
        <p:blipFill>
          <a:blip r:embed="rId2"/>
          <a:stretch>
            <a:fillRect/>
          </a:stretch>
        </p:blipFill>
        <p:spPr>
          <a:xfrm>
            <a:off x="685800" y="2140693"/>
            <a:ext cx="7772400" cy="2152866"/>
          </a:xfrm>
          <a:prstGeom prst="rect">
            <a:avLst/>
          </a:prstGeom>
        </p:spPr>
      </p:pic>
      <p:pic>
        <p:nvPicPr>
          <p:cNvPr id="7" name="Picture 6">
            <a:extLst>
              <a:ext uri="{FF2B5EF4-FFF2-40B4-BE49-F238E27FC236}">
                <a16:creationId xmlns:a16="http://schemas.microsoft.com/office/drawing/2014/main" id="{19C17EE5-4C0C-3DD7-A2CB-B046F5E7DC9F}"/>
              </a:ext>
            </a:extLst>
          </p:cNvPr>
          <p:cNvPicPr>
            <a:picLocks noChangeAspect="1"/>
          </p:cNvPicPr>
          <p:nvPr/>
        </p:nvPicPr>
        <p:blipFill>
          <a:blip r:embed="rId3"/>
          <a:stretch>
            <a:fillRect/>
          </a:stretch>
        </p:blipFill>
        <p:spPr>
          <a:xfrm>
            <a:off x="685800" y="4293559"/>
            <a:ext cx="7772400" cy="1943100"/>
          </a:xfrm>
          <a:prstGeom prst="rect">
            <a:avLst/>
          </a:prstGeom>
        </p:spPr>
      </p:pic>
    </p:spTree>
    <p:extLst>
      <p:ext uri="{BB962C8B-B14F-4D97-AF65-F5344CB8AC3E}">
        <p14:creationId xmlns:p14="http://schemas.microsoft.com/office/powerpoint/2010/main" val="2783601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0060" y="4777739"/>
            <a:ext cx="2564242" cy="1412119"/>
          </a:xfrm>
        </p:spPr>
        <p:txBody>
          <a:bodyPr>
            <a:normAutofit/>
          </a:bodyPr>
          <a:lstStyle/>
          <a:p>
            <a:pPr>
              <a:lnSpc>
                <a:spcPct val="90000"/>
              </a:lnSpc>
            </a:pPr>
            <a:r>
              <a:rPr lang="en-US" sz="2900"/>
              <a:t>Testing ChatGPT Code Solution</a:t>
            </a:r>
          </a:p>
        </p:txBody>
      </p:sp>
      <p:pic>
        <p:nvPicPr>
          <p:cNvPr id="1026" name="Picture 2">
            <a:extLst>
              <a:ext uri="{FF2B5EF4-FFF2-40B4-BE49-F238E27FC236}">
                <a16:creationId xmlns:a16="http://schemas.microsoft.com/office/drawing/2014/main" id="{96244ADC-81D1-E706-E19E-908760A2CE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7682"/>
          <a:stretch/>
        </p:blipFill>
        <p:spPr bwMode="auto">
          <a:xfrm>
            <a:off x="20" y="10"/>
            <a:ext cx="9143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a:noFill/>
          <a:extLst>
            <a:ext uri="{909E8E84-426E-40DD-AFC4-6F175D3DCCD1}">
              <a14:hiddenFill xmlns:a14="http://schemas.microsoft.com/office/drawing/2010/main">
                <a:solidFill>
                  <a:srgbClr val="FFFFFF"/>
                </a:solidFill>
              </a14:hiddenFill>
            </a:ext>
          </a:extLst>
        </p:spPr>
      </p:pic>
      <p:sp>
        <p:nvSpPr>
          <p:cNvPr id="1033"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74529" y="5470492"/>
            <a:ext cx="1371600" cy="13716"/>
          </a:xfrm>
          <a:custGeom>
            <a:avLst/>
            <a:gdLst>
              <a:gd name="connsiteX0" fmla="*/ 0 w 1371600"/>
              <a:gd name="connsiteY0" fmla="*/ 0 h 13716"/>
              <a:gd name="connsiteX1" fmla="*/ 685800 w 1371600"/>
              <a:gd name="connsiteY1" fmla="*/ 0 h 13716"/>
              <a:gd name="connsiteX2" fmla="*/ 1371600 w 1371600"/>
              <a:gd name="connsiteY2" fmla="*/ 0 h 13716"/>
              <a:gd name="connsiteX3" fmla="*/ 1371600 w 1371600"/>
              <a:gd name="connsiteY3" fmla="*/ 13716 h 13716"/>
              <a:gd name="connsiteX4" fmla="*/ 713232 w 1371600"/>
              <a:gd name="connsiteY4" fmla="*/ 13716 h 13716"/>
              <a:gd name="connsiteX5" fmla="*/ 0 w 1371600"/>
              <a:gd name="connsiteY5" fmla="*/ 13716 h 13716"/>
              <a:gd name="connsiteX6" fmla="*/ 0 w 1371600"/>
              <a:gd name="connsiteY6"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3716" fill="none" extrusionOk="0">
                <a:moveTo>
                  <a:pt x="0" y="0"/>
                </a:moveTo>
                <a:cubicBezTo>
                  <a:pt x="247303" y="31625"/>
                  <a:pt x="422310" y="-25629"/>
                  <a:pt x="685800" y="0"/>
                </a:cubicBezTo>
                <a:cubicBezTo>
                  <a:pt x="949290" y="25629"/>
                  <a:pt x="1192357" y="6696"/>
                  <a:pt x="1371600" y="0"/>
                </a:cubicBezTo>
                <a:cubicBezTo>
                  <a:pt x="1371127" y="2892"/>
                  <a:pt x="1371229" y="8681"/>
                  <a:pt x="1371600" y="13716"/>
                </a:cubicBezTo>
                <a:cubicBezTo>
                  <a:pt x="1107995" y="21892"/>
                  <a:pt x="1033361" y="28370"/>
                  <a:pt x="713232" y="13716"/>
                </a:cubicBezTo>
                <a:cubicBezTo>
                  <a:pt x="393103" y="-938"/>
                  <a:pt x="289343" y="38649"/>
                  <a:pt x="0" y="13716"/>
                </a:cubicBezTo>
                <a:cubicBezTo>
                  <a:pt x="227" y="7219"/>
                  <a:pt x="197" y="5990"/>
                  <a:pt x="0" y="0"/>
                </a:cubicBezTo>
                <a:close/>
              </a:path>
              <a:path w="1371600" h="13716" stroke="0" extrusionOk="0">
                <a:moveTo>
                  <a:pt x="0" y="0"/>
                </a:moveTo>
                <a:cubicBezTo>
                  <a:pt x="170249" y="-24099"/>
                  <a:pt x="504634" y="14338"/>
                  <a:pt x="644652" y="0"/>
                </a:cubicBezTo>
                <a:cubicBezTo>
                  <a:pt x="784670" y="-14338"/>
                  <a:pt x="1087773" y="8679"/>
                  <a:pt x="1371600" y="0"/>
                </a:cubicBezTo>
                <a:cubicBezTo>
                  <a:pt x="1372228" y="6235"/>
                  <a:pt x="1371259" y="10206"/>
                  <a:pt x="1371600" y="13716"/>
                </a:cubicBezTo>
                <a:cubicBezTo>
                  <a:pt x="1176823" y="-5981"/>
                  <a:pt x="900830" y="5417"/>
                  <a:pt x="713232" y="13716"/>
                </a:cubicBezTo>
                <a:cubicBezTo>
                  <a:pt x="525634" y="22015"/>
                  <a:pt x="282837" y="1152"/>
                  <a:pt x="0" y="13716"/>
                </a:cubicBezTo>
                <a:cubicBezTo>
                  <a:pt x="596" y="8712"/>
                  <a:pt x="320" y="3422"/>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490720" y="4777739"/>
            <a:ext cx="5173220" cy="1399223"/>
          </a:xfrm>
        </p:spPr>
        <p:txBody>
          <a:bodyPr anchor="ctr">
            <a:normAutofit/>
          </a:bodyPr>
          <a:lstStyle/>
          <a:p>
            <a:r>
              <a:rPr lang="en-US" sz="1800"/>
              <a:t>- Used an optimized iterative approach.</a:t>
            </a:r>
          </a:p>
          <a:p>
            <a:r>
              <a:rPr lang="en-US" sz="1800"/>
              <a:t>- Time Complexity: O(n), Space Complexity: O(1).</a:t>
            </a:r>
          </a:p>
          <a:p>
            <a:r>
              <a:rPr lang="en-US" sz="1800"/>
              <a:t>- Efficient with low runtime and passed all test cases.</a:t>
            </a:r>
          </a:p>
          <a:p>
            <a:endParaRPr lang="en-US" sz="1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0060" y="4777739"/>
            <a:ext cx="2564242" cy="1412119"/>
          </a:xfrm>
        </p:spPr>
        <p:txBody>
          <a:bodyPr>
            <a:normAutofit/>
          </a:bodyPr>
          <a:lstStyle/>
          <a:p>
            <a:pPr>
              <a:lnSpc>
                <a:spcPct val="90000"/>
              </a:lnSpc>
            </a:pPr>
            <a:r>
              <a:rPr lang="en-US" sz="2900"/>
              <a:t>Testing DeepSeek Code Solution</a:t>
            </a:r>
          </a:p>
        </p:txBody>
      </p:sp>
      <p:pic>
        <p:nvPicPr>
          <p:cNvPr id="2050" name="Picture 2">
            <a:extLst>
              <a:ext uri="{FF2B5EF4-FFF2-40B4-BE49-F238E27FC236}">
                <a16:creationId xmlns:a16="http://schemas.microsoft.com/office/drawing/2014/main" id="{8E2C0155-8B8C-5F67-1686-B12A7D8D59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7682"/>
          <a:stretch/>
        </p:blipFill>
        <p:spPr bwMode="auto">
          <a:xfrm>
            <a:off x="20" y="10"/>
            <a:ext cx="9143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a:noFill/>
          <a:extLst>
            <a:ext uri="{909E8E84-426E-40DD-AFC4-6F175D3DCCD1}">
              <a14:hiddenFill xmlns:a14="http://schemas.microsoft.com/office/drawing/2010/main">
                <a:solidFill>
                  <a:srgbClr val="FFFFFF"/>
                </a:solidFill>
              </a14:hiddenFill>
            </a:ext>
          </a:extLst>
        </p:spPr>
      </p:pic>
      <p:sp>
        <p:nvSpPr>
          <p:cNvPr id="2057"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74529" y="5470492"/>
            <a:ext cx="1371600" cy="13716"/>
          </a:xfrm>
          <a:custGeom>
            <a:avLst/>
            <a:gdLst>
              <a:gd name="connsiteX0" fmla="*/ 0 w 1371600"/>
              <a:gd name="connsiteY0" fmla="*/ 0 h 13716"/>
              <a:gd name="connsiteX1" fmla="*/ 685800 w 1371600"/>
              <a:gd name="connsiteY1" fmla="*/ 0 h 13716"/>
              <a:gd name="connsiteX2" fmla="*/ 1371600 w 1371600"/>
              <a:gd name="connsiteY2" fmla="*/ 0 h 13716"/>
              <a:gd name="connsiteX3" fmla="*/ 1371600 w 1371600"/>
              <a:gd name="connsiteY3" fmla="*/ 13716 h 13716"/>
              <a:gd name="connsiteX4" fmla="*/ 713232 w 1371600"/>
              <a:gd name="connsiteY4" fmla="*/ 13716 h 13716"/>
              <a:gd name="connsiteX5" fmla="*/ 0 w 1371600"/>
              <a:gd name="connsiteY5" fmla="*/ 13716 h 13716"/>
              <a:gd name="connsiteX6" fmla="*/ 0 w 1371600"/>
              <a:gd name="connsiteY6"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3716" fill="none" extrusionOk="0">
                <a:moveTo>
                  <a:pt x="0" y="0"/>
                </a:moveTo>
                <a:cubicBezTo>
                  <a:pt x="247303" y="31625"/>
                  <a:pt x="422310" y="-25629"/>
                  <a:pt x="685800" y="0"/>
                </a:cubicBezTo>
                <a:cubicBezTo>
                  <a:pt x="949290" y="25629"/>
                  <a:pt x="1192357" y="6696"/>
                  <a:pt x="1371600" y="0"/>
                </a:cubicBezTo>
                <a:cubicBezTo>
                  <a:pt x="1371127" y="2892"/>
                  <a:pt x="1371229" y="8681"/>
                  <a:pt x="1371600" y="13716"/>
                </a:cubicBezTo>
                <a:cubicBezTo>
                  <a:pt x="1107995" y="21892"/>
                  <a:pt x="1033361" y="28370"/>
                  <a:pt x="713232" y="13716"/>
                </a:cubicBezTo>
                <a:cubicBezTo>
                  <a:pt x="393103" y="-938"/>
                  <a:pt x="289343" y="38649"/>
                  <a:pt x="0" y="13716"/>
                </a:cubicBezTo>
                <a:cubicBezTo>
                  <a:pt x="227" y="7219"/>
                  <a:pt x="197" y="5990"/>
                  <a:pt x="0" y="0"/>
                </a:cubicBezTo>
                <a:close/>
              </a:path>
              <a:path w="1371600" h="13716" stroke="0" extrusionOk="0">
                <a:moveTo>
                  <a:pt x="0" y="0"/>
                </a:moveTo>
                <a:cubicBezTo>
                  <a:pt x="170249" y="-24099"/>
                  <a:pt x="504634" y="14338"/>
                  <a:pt x="644652" y="0"/>
                </a:cubicBezTo>
                <a:cubicBezTo>
                  <a:pt x="784670" y="-14338"/>
                  <a:pt x="1087773" y="8679"/>
                  <a:pt x="1371600" y="0"/>
                </a:cubicBezTo>
                <a:cubicBezTo>
                  <a:pt x="1372228" y="6235"/>
                  <a:pt x="1371259" y="10206"/>
                  <a:pt x="1371600" y="13716"/>
                </a:cubicBezTo>
                <a:cubicBezTo>
                  <a:pt x="1176823" y="-5981"/>
                  <a:pt x="900830" y="5417"/>
                  <a:pt x="713232" y="13716"/>
                </a:cubicBezTo>
                <a:cubicBezTo>
                  <a:pt x="525634" y="22015"/>
                  <a:pt x="282837" y="1152"/>
                  <a:pt x="0" y="13716"/>
                </a:cubicBezTo>
                <a:cubicBezTo>
                  <a:pt x="596" y="8712"/>
                  <a:pt x="320" y="3422"/>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490720" y="4777739"/>
            <a:ext cx="5173220" cy="1399223"/>
          </a:xfrm>
        </p:spPr>
        <p:txBody>
          <a:bodyPr anchor="ctr">
            <a:normAutofit/>
          </a:bodyPr>
          <a:lstStyle/>
          <a:p>
            <a:pPr>
              <a:lnSpc>
                <a:spcPct val="90000"/>
              </a:lnSpc>
            </a:pPr>
            <a:r>
              <a:rPr sz="1600" dirty="0"/>
              <a:t>- Also used an iterative approach.</a:t>
            </a:r>
            <a:endParaRPr lang="en-US" sz="1600" dirty="0"/>
          </a:p>
          <a:p>
            <a:pPr>
              <a:lnSpc>
                <a:spcPct val="90000"/>
              </a:lnSpc>
            </a:pPr>
            <a:r>
              <a:rPr sz="1600" dirty="0"/>
              <a:t>- Slightly higher runtime.</a:t>
            </a:r>
            <a:endParaRPr lang="en-US" sz="1600" dirty="0"/>
          </a:p>
          <a:p>
            <a:pPr>
              <a:lnSpc>
                <a:spcPct val="90000"/>
              </a:lnSpc>
            </a:pPr>
            <a:r>
              <a:rPr sz="1600" dirty="0"/>
              <a:t>- Less optimized variable handling.</a:t>
            </a:r>
            <a:endParaRPr lang="en-US" sz="1600" dirty="0"/>
          </a:p>
          <a:p>
            <a:pPr>
              <a:lnSpc>
                <a:spcPct val="90000"/>
              </a:lnSpc>
            </a:pPr>
            <a:r>
              <a:rPr sz="1600" dirty="0"/>
              <a:t>Verdict: </a:t>
            </a:r>
            <a:r>
              <a:rPr lang="en-US" sz="1600" dirty="0" err="1"/>
              <a:t>DeepSeek</a:t>
            </a:r>
            <a:r>
              <a:rPr sz="1600" dirty="0"/>
              <a:t> produced a more efficient solution.</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0936" y="256032"/>
            <a:ext cx="7879842" cy="1014984"/>
          </a:xfrm>
        </p:spPr>
        <p:txBody>
          <a:bodyPr anchor="b">
            <a:normAutofit/>
          </a:bodyPr>
          <a:lstStyle/>
          <a:p>
            <a:pPr>
              <a:lnSpc>
                <a:spcPct val="90000"/>
              </a:lnSpc>
            </a:pPr>
            <a:r>
              <a:rPr lang="en-US" sz="3400"/>
              <a:t>Document Summarization: Task Overview</a:t>
            </a: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464" y="1634502"/>
            <a:ext cx="783869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30936" y="1538176"/>
            <a:ext cx="1405092"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99EC18A5-4BF8-A36C-A2F1-F6B205C51DD1}"/>
              </a:ext>
            </a:extLst>
          </p:cNvPr>
          <p:cNvGraphicFramePr>
            <a:graphicFrameLocks noGrp="1"/>
          </p:cNvGraphicFramePr>
          <p:nvPr>
            <p:ph idx="1"/>
            <p:extLst>
              <p:ext uri="{D42A27DB-BD31-4B8C-83A1-F6EECF244321}">
                <p14:modId xmlns:p14="http://schemas.microsoft.com/office/powerpoint/2010/main" val="2316814385"/>
              </p:ext>
            </p:extLst>
          </p:nvPr>
        </p:nvGraphicFramePr>
        <p:xfrm>
          <a:off x="628650" y="1926266"/>
          <a:ext cx="78867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Rectangle 19">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812" y="365125"/>
            <a:ext cx="8375585"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785059" y="586822"/>
            <a:ext cx="2670189" cy="1645920"/>
          </a:xfrm>
        </p:spPr>
        <p:txBody>
          <a:bodyPr>
            <a:normAutofit/>
          </a:bodyPr>
          <a:lstStyle/>
          <a:p>
            <a:r>
              <a:rPr lang="en-US" sz="2800"/>
              <a:t>Task 1 :ChatGPT Document Summarization</a:t>
            </a:r>
          </a:p>
        </p:txBody>
      </p:sp>
      <p:sp>
        <p:nvSpPr>
          <p:cNvPr id="22" name="Rectangle 21">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06" y="1057739"/>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4" name="Rectangle 23">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999776" y="1402924"/>
            <a:ext cx="146304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idx="1"/>
          </p:nvPr>
        </p:nvSpPr>
        <p:spPr>
          <a:xfrm>
            <a:off x="4013373" y="586822"/>
            <a:ext cx="4501977" cy="1645920"/>
          </a:xfrm>
        </p:spPr>
        <p:txBody>
          <a:bodyPr anchor="ctr">
            <a:normAutofit/>
          </a:bodyPr>
          <a:lstStyle/>
          <a:p>
            <a:r>
              <a:rPr lang="en-US" sz="1600" dirty="0"/>
              <a:t>ChatGPT provides a concise, structured summary emphasizing key points like augmentation, competitive advantage, skill evolution, and collaboration, making it easy to grasp the core message quickly.</a:t>
            </a:r>
            <a:endParaRPr sz="1600" dirty="0"/>
          </a:p>
        </p:txBody>
      </p:sp>
      <p:pic>
        <p:nvPicPr>
          <p:cNvPr id="4" name="Picture 3">
            <a:extLst>
              <a:ext uri="{FF2B5EF4-FFF2-40B4-BE49-F238E27FC236}">
                <a16:creationId xmlns:a16="http://schemas.microsoft.com/office/drawing/2014/main" id="{F06E0EB5-F05C-CE99-81FC-0577E15E9CAA}"/>
              </a:ext>
            </a:extLst>
          </p:cNvPr>
          <p:cNvPicPr>
            <a:picLocks noChangeAspect="1"/>
          </p:cNvPicPr>
          <p:nvPr/>
        </p:nvPicPr>
        <p:blipFill>
          <a:blip r:embed="rId2"/>
          <a:srcRect l="12157" r="14701" b="-3"/>
          <a:stretch/>
        </p:blipFill>
        <p:spPr>
          <a:xfrm>
            <a:off x="2667434" y="2734056"/>
            <a:ext cx="3875425" cy="348386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812" y="365125"/>
            <a:ext cx="8375585"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788670" y="586822"/>
            <a:ext cx="2743200" cy="1645920"/>
          </a:xfrm>
        </p:spPr>
        <p:txBody>
          <a:bodyPr>
            <a:normAutofit/>
          </a:bodyPr>
          <a:lstStyle/>
          <a:p>
            <a:r>
              <a:rPr lang="en-US" sz="2800"/>
              <a:t>Task 1 :DeepSeek Document Summarization</a:t>
            </a:r>
          </a:p>
        </p:txBody>
      </p:sp>
      <p:sp>
        <p:nvSpPr>
          <p:cNvPr id="14" name="Rectangle 13">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06" y="1057739"/>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6" name="Rectangle 15">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999776" y="1402924"/>
            <a:ext cx="146304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3937579" y="586822"/>
            <a:ext cx="4580057" cy="1645920"/>
          </a:xfrm>
        </p:spPr>
        <p:txBody>
          <a:bodyPr anchor="ctr">
            <a:normAutofit/>
          </a:bodyPr>
          <a:lstStyle/>
          <a:p>
            <a:r>
              <a:rPr lang="en-US" sz="1600" dirty="0" err="1"/>
              <a:t>DeepSeek</a:t>
            </a:r>
            <a:r>
              <a:rPr lang="en-US" sz="1600" dirty="0"/>
              <a:t> AI, on the other hand, offers a more detailed breakdown, covering additional aspects such as ethical AI use, human-centric design, and competitive disadvantages for non-adopters, making it more comprehensive but slightly longer to read.</a:t>
            </a:r>
            <a:endParaRPr sz="1600" dirty="0"/>
          </a:p>
        </p:txBody>
      </p:sp>
      <p:pic>
        <p:nvPicPr>
          <p:cNvPr id="5" name="Picture 4">
            <a:extLst>
              <a:ext uri="{FF2B5EF4-FFF2-40B4-BE49-F238E27FC236}">
                <a16:creationId xmlns:a16="http://schemas.microsoft.com/office/drawing/2014/main" id="{41E96B10-937A-5E4D-5919-ACF260F5A802}"/>
              </a:ext>
            </a:extLst>
          </p:cNvPr>
          <p:cNvPicPr>
            <a:picLocks noChangeAspect="1"/>
          </p:cNvPicPr>
          <p:nvPr/>
        </p:nvPicPr>
        <p:blipFill>
          <a:blip r:embed="rId2"/>
          <a:stretch>
            <a:fillRect/>
          </a:stretch>
        </p:blipFill>
        <p:spPr>
          <a:xfrm>
            <a:off x="415812" y="2545879"/>
            <a:ext cx="4111132" cy="3175849"/>
          </a:xfrm>
          <a:prstGeom prst="rect">
            <a:avLst/>
          </a:prstGeom>
        </p:spPr>
      </p:pic>
      <p:pic>
        <p:nvPicPr>
          <p:cNvPr id="4" name="Picture 3">
            <a:extLst>
              <a:ext uri="{FF2B5EF4-FFF2-40B4-BE49-F238E27FC236}">
                <a16:creationId xmlns:a16="http://schemas.microsoft.com/office/drawing/2014/main" id="{F9816772-8027-84B5-9491-93DCB20ADCF7}"/>
              </a:ext>
            </a:extLst>
          </p:cNvPr>
          <p:cNvPicPr>
            <a:picLocks noChangeAspect="1"/>
          </p:cNvPicPr>
          <p:nvPr/>
        </p:nvPicPr>
        <p:blipFill>
          <a:blip r:embed="rId3"/>
          <a:stretch>
            <a:fillRect/>
          </a:stretch>
        </p:blipFill>
        <p:spPr>
          <a:xfrm>
            <a:off x="4375324" y="2552860"/>
            <a:ext cx="4142312" cy="316886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7969748-69CF-166B-78D5-2457ABD4C083}"/>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77DF36F-7543-687B-AC09-72BE73FAF6B8}"/>
              </a:ext>
            </a:extLst>
          </p:cNvPr>
          <p:cNvSpPr>
            <a:spLocks noGrp="1"/>
          </p:cNvSpPr>
          <p:nvPr>
            <p:ph type="title"/>
          </p:nvPr>
        </p:nvSpPr>
        <p:spPr>
          <a:xfrm>
            <a:off x="479160" y="390525"/>
            <a:ext cx="8182230" cy="1510301"/>
          </a:xfrm>
        </p:spPr>
        <p:txBody>
          <a:bodyPr vert="horz" lIns="91440" tIns="45720" rIns="91440" bIns="45720" rtlCol="0" anchor="ctr">
            <a:normAutofit/>
          </a:bodyPr>
          <a:lstStyle/>
          <a:p>
            <a:pPr defTabSz="914400">
              <a:lnSpc>
                <a:spcPct val="90000"/>
              </a:lnSpc>
            </a:pPr>
            <a:r>
              <a:rPr lang="en-US" sz="1400" kern="1200" dirty="0">
                <a:solidFill>
                  <a:srgbClr val="FFFFFF"/>
                </a:solidFill>
                <a:latin typeface="+mj-lt"/>
                <a:ea typeface="+mj-ea"/>
                <a:cs typeface="+mj-cs"/>
              </a:rPr>
              <a:t>Task 2 : </a:t>
            </a:r>
            <a:r>
              <a:rPr lang="en-US" sz="1400" kern="1200" dirty="0" err="1">
                <a:solidFill>
                  <a:srgbClr val="FFFFFF"/>
                </a:solidFill>
                <a:latin typeface="+mj-lt"/>
                <a:ea typeface="+mj-ea"/>
                <a:cs typeface="+mj-cs"/>
              </a:rPr>
              <a:t>Evalution</a:t>
            </a:r>
            <a:r>
              <a:rPr lang="en-US" sz="1400" kern="1200" dirty="0">
                <a:solidFill>
                  <a:srgbClr val="FFFFFF"/>
                </a:solidFill>
                <a:latin typeface="+mj-lt"/>
                <a:ea typeface="+mj-ea"/>
                <a:cs typeface="+mj-cs"/>
              </a:rPr>
              <a:t> of outputs generated using API (.</a:t>
            </a:r>
            <a:r>
              <a:rPr lang="en-US" sz="1400" kern="1200" dirty="0" err="1">
                <a:solidFill>
                  <a:srgbClr val="FFFFFF"/>
                </a:solidFill>
                <a:latin typeface="+mj-lt"/>
                <a:ea typeface="+mj-ea"/>
                <a:cs typeface="+mj-cs"/>
              </a:rPr>
              <a:t>ipynb</a:t>
            </a:r>
            <a:r>
              <a:rPr lang="en-US" sz="1400" kern="1200" dirty="0">
                <a:solidFill>
                  <a:srgbClr val="FFFFFF"/>
                </a:solidFill>
                <a:latin typeface="+mj-lt"/>
                <a:ea typeface="+mj-ea"/>
                <a:cs typeface="+mj-cs"/>
              </a:rPr>
              <a:t> code provided) </a:t>
            </a:r>
            <a:br>
              <a:rPr lang="en-US" sz="1400" kern="1200" dirty="0">
                <a:solidFill>
                  <a:srgbClr val="FFFFFF"/>
                </a:solidFill>
                <a:latin typeface="+mj-lt"/>
                <a:ea typeface="+mj-ea"/>
                <a:cs typeface="+mj-cs"/>
              </a:rPr>
            </a:br>
            <a:r>
              <a:rPr lang="en-US" sz="1400" kern="1200" dirty="0">
                <a:solidFill>
                  <a:srgbClr val="FFFFFF"/>
                </a:solidFill>
                <a:latin typeface="+mj-lt"/>
                <a:ea typeface="+mj-ea"/>
                <a:cs typeface="+mj-cs"/>
              </a:rPr>
              <a:t>Prompt : </a:t>
            </a:r>
            <a:r>
              <a:rPr lang="en-US" sz="1400" b="0" kern="1200" dirty="0">
                <a:solidFill>
                  <a:srgbClr val="FFFFFF"/>
                </a:solidFill>
                <a:effectLst/>
                <a:latin typeface="+mj-lt"/>
                <a:ea typeface="+mj-ea"/>
                <a:cs typeface="+mj-cs"/>
              </a:rPr>
              <a:t>Summarize the following text in 3 sentences: 'The United States has played a significant role in global geopolitics for decades. Its influence extends through military alliances, economic policies, and diplomatic efforts. The country has been involved in shaping international institutions, participating in peacekeeping missions, and leveraging economic sanctions to influence global events.</a:t>
            </a:r>
            <a:br>
              <a:rPr lang="en-US" sz="1400" b="0" kern="1200" dirty="0">
                <a:solidFill>
                  <a:srgbClr val="FFFFFF"/>
                </a:solidFill>
                <a:effectLst/>
                <a:latin typeface="+mj-lt"/>
                <a:ea typeface="+mj-ea"/>
                <a:cs typeface="+mj-cs"/>
              </a:rPr>
            </a:br>
            <a:endParaRPr lang="en-US" sz="1400" kern="1200" dirty="0">
              <a:solidFill>
                <a:srgbClr val="FFFFFF"/>
              </a:solidFill>
              <a:latin typeface="+mj-lt"/>
              <a:ea typeface="+mj-ea"/>
              <a:cs typeface="+mj-cs"/>
            </a:endParaRPr>
          </a:p>
        </p:txBody>
      </p:sp>
      <p:sp>
        <p:nvSpPr>
          <p:cNvPr id="14"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80654" y="1753266"/>
            <a:ext cx="3182692" cy="18288"/>
          </a:xfrm>
          <a:custGeom>
            <a:avLst/>
            <a:gdLst>
              <a:gd name="connsiteX0" fmla="*/ 0 w 3182692"/>
              <a:gd name="connsiteY0" fmla="*/ 0 h 18288"/>
              <a:gd name="connsiteX1" fmla="*/ 604711 w 3182692"/>
              <a:gd name="connsiteY1" fmla="*/ 0 h 18288"/>
              <a:gd name="connsiteX2" fmla="*/ 1241250 w 3182692"/>
              <a:gd name="connsiteY2" fmla="*/ 0 h 18288"/>
              <a:gd name="connsiteX3" fmla="*/ 1909615 w 3182692"/>
              <a:gd name="connsiteY3" fmla="*/ 0 h 18288"/>
              <a:gd name="connsiteX4" fmla="*/ 2577981 w 3182692"/>
              <a:gd name="connsiteY4" fmla="*/ 0 h 18288"/>
              <a:gd name="connsiteX5" fmla="*/ 3182692 w 3182692"/>
              <a:gd name="connsiteY5" fmla="*/ 0 h 18288"/>
              <a:gd name="connsiteX6" fmla="*/ 3182692 w 3182692"/>
              <a:gd name="connsiteY6" fmla="*/ 18288 h 18288"/>
              <a:gd name="connsiteX7" fmla="*/ 2482500 w 3182692"/>
              <a:gd name="connsiteY7" fmla="*/ 18288 h 18288"/>
              <a:gd name="connsiteX8" fmla="*/ 1782308 w 3182692"/>
              <a:gd name="connsiteY8" fmla="*/ 18288 h 18288"/>
              <a:gd name="connsiteX9" fmla="*/ 1145769 w 3182692"/>
              <a:gd name="connsiteY9" fmla="*/ 18288 h 18288"/>
              <a:gd name="connsiteX10" fmla="*/ 0 w 3182692"/>
              <a:gd name="connsiteY10" fmla="*/ 18288 h 18288"/>
              <a:gd name="connsiteX11" fmla="*/ 0 w 3182692"/>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2692" h="18288" fill="none" extrusionOk="0">
                <a:moveTo>
                  <a:pt x="0" y="0"/>
                </a:moveTo>
                <a:cubicBezTo>
                  <a:pt x="126686" y="-21366"/>
                  <a:pt x="467788" y="9025"/>
                  <a:pt x="604711" y="0"/>
                </a:cubicBezTo>
                <a:cubicBezTo>
                  <a:pt x="741634" y="-9025"/>
                  <a:pt x="1061620" y="6814"/>
                  <a:pt x="1241250" y="0"/>
                </a:cubicBezTo>
                <a:cubicBezTo>
                  <a:pt x="1420880" y="-6814"/>
                  <a:pt x="1713773" y="13383"/>
                  <a:pt x="1909615" y="0"/>
                </a:cubicBezTo>
                <a:cubicBezTo>
                  <a:pt x="2105457" y="-13383"/>
                  <a:pt x="2257256" y="13567"/>
                  <a:pt x="2577981" y="0"/>
                </a:cubicBezTo>
                <a:cubicBezTo>
                  <a:pt x="2898706" y="-13567"/>
                  <a:pt x="3026063" y="6328"/>
                  <a:pt x="3182692" y="0"/>
                </a:cubicBezTo>
                <a:cubicBezTo>
                  <a:pt x="3181983" y="8157"/>
                  <a:pt x="3182279" y="12125"/>
                  <a:pt x="3182692" y="18288"/>
                </a:cubicBezTo>
                <a:cubicBezTo>
                  <a:pt x="2998421" y="21742"/>
                  <a:pt x="2675038" y="19014"/>
                  <a:pt x="2482500" y="18288"/>
                </a:cubicBezTo>
                <a:cubicBezTo>
                  <a:pt x="2289962" y="17562"/>
                  <a:pt x="1930644" y="6834"/>
                  <a:pt x="1782308" y="18288"/>
                </a:cubicBezTo>
                <a:cubicBezTo>
                  <a:pt x="1633972" y="29742"/>
                  <a:pt x="1287388" y="-1992"/>
                  <a:pt x="1145769" y="18288"/>
                </a:cubicBezTo>
                <a:cubicBezTo>
                  <a:pt x="1004150" y="38568"/>
                  <a:pt x="256377" y="-37438"/>
                  <a:pt x="0" y="18288"/>
                </a:cubicBezTo>
                <a:cubicBezTo>
                  <a:pt x="-46" y="12483"/>
                  <a:pt x="-203" y="6491"/>
                  <a:pt x="0" y="0"/>
                </a:cubicBezTo>
                <a:close/>
              </a:path>
              <a:path w="3182692" h="18288" stroke="0" extrusionOk="0">
                <a:moveTo>
                  <a:pt x="0" y="0"/>
                </a:moveTo>
                <a:cubicBezTo>
                  <a:pt x="283446" y="18201"/>
                  <a:pt x="432812" y="7290"/>
                  <a:pt x="604711" y="0"/>
                </a:cubicBezTo>
                <a:cubicBezTo>
                  <a:pt x="776610" y="-7290"/>
                  <a:pt x="982253" y="15478"/>
                  <a:pt x="1145769" y="0"/>
                </a:cubicBezTo>
                <a:cubicBezTo>
                  <a:pt x="1309285" y="-15478"/>
                  <a:pt x="1514247" y="-25520"/>
                  <a:pt x="1845961" y="0"/>
                </a:cubicBezTo>
                <a:cubicBezTo>
                  <a:pt x="2177675" y="25520"/>
                  <a:pt x="2297588" y="16646"/>
                  <a:pt x="2450673" y="0"/>
                </a:cubicBezTo>
                <a:cubicBezTo>
                  <a:pt x="2603758" y="-16646"/>
                  <a:pt x="3023048" y="-21196"/>
                  <a:pt x="3182692" y="0"/>
                </a:cubicBezTo>
                <a:cubicBezTo>
                  <a:pt x="3182428" y="4493"/>
                  <a:pt x="3183076" y="9472"/>
                  <a:pt x="3182692" y="18288"/>
                </a:cubicBezTo>
                <a:cubicBezTo>
                  <a:pt x="3039109" y="-12701"/>
                  <a:pt x="2823860" y="13848"/>
                  <a:pt x="2546154" y="18288"/>
                </a:cubicBezTo>
                <a:cubicBezTo>
                  <a:pt x="2268448" y="22728"/>
                  <a:pt x="2098674" y="5291"/>
                  <a:pt x="1845961" y="18288"/>
                </a:cubicBezTo>
                <a:cubicBezTo>
                  <a:pt x="1593248" y="31285"/>
                  <a:pt x="1456743" y="27560"/>
                  <a:pt x="1304904" y="18288"/>
                </a:cubicBezTo>
                <a:cubicBezTo>
                  <a:pt x="1153065" y="9016"/>
                  <a:pt x="947204" y="11126"/>
                  <a:pt x="668365" y="18288"/>
                </a:cubicBezTo>
                <a:cubicBezTo>
                  <a:pt x="389526" y="25450"/>
                  <a:pt x="288244" y="-4628"/>
                  <a:pt x="0" y="18288"/>
                </a:cubicBezTo>
                <a:cubicBezTo>
                  <a:pt x="843" y="9577"/>
                  <a:pt x="371" y="6900"/>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80FA780-076D-B48B-07A7-F1EFC6184B7C}"/>
              </a:ext>
            </a:extLst>
          </p:cNvPr>
          <p:cNvPicPr>
            <a:picLocks noChangeAspect="1"/>
          </p:cNvPicPr>
          <p:nvPr/>
        </p:nvPicPr>
        <p:blipFill>
          <a:blip r:embed="rId2"/>
          <a:stretch>
            <a:fillRect/>
          </a:stretch>
        </p:blipFill>
        <p:spPr>
          <a:xfrm>
            <a:off x="776382" y="3428991"/>
            <a:ext cx="7588949" cy="2295655"/>
          </a:xfrm>
          <a:prstGeom prst="rect">
            <a:avLst/>
          </a:prstGeom>
        </p:spPr>
      </p:pic>
    </p:spTree>
    <p:extLst>
      <p:ext uri="{BB962C8B-B14F-4D97-AF65-F5344CB8AC3E}">
        <p14:creationId xmlns:p14="http://schemas.microsoft.com/office/powerpoint/2010/main" val="3207391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7F207AB-50C8-8DE3-CF2F-7ADECB1F069E}"/>
            </a:ext>
          </a:extLst>
        </p:cNvPr>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CD504B3E-2155-480C-A1E5-DBFD02C55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812" y="365125"/>
            <a:ext cx="8375585"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24CF04E-77A7-9EB5-8139-764892C9CDB5}"/>
              </a:ext>
            </a:extLst>
          </p:cNvPr>
          <p:cNvSpPr>
            <a:spLocks noGrp="1"/>
          </p:cNvSpPr>
          <p:nvPr>
            <p:ph type="title"/>
          </p:nvPr>
        </p:nvSpPr>
        <p:spPr>
          <a:xfrm>
            <a:off x="788670" y="586822"/>
            <a:ext cx="2654046" cy="1645920"/>
          </a:xfrm>
        </p:spPr>
        <p:txBody>
          <a:bodyPr>
            <a:normAutofit/>
          </a:bodyPr>
          <a:lstStyle/>
          <a:p>
            <a:r>
              <a:rPr lang="en-US" sz="2800" b="1"/>
              <a:t>ChatGPT Fine-Tuning Performance</a:t>
            </a:r>
          </a:p>
        </p:txBody>
      </p:sp>
      <p:sp>
        <p:nvSpPr>
          <p:cNvPr id="31" name="Rectangle 30">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806" y="1057739"/>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2" name="Rectangle 31">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999776" y="1402924"/>
            <a:ext cx="146304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532ACFC-FAB0-89F3-DCE5-85FB01757E02}"/>
              </a:ext>
            </a:extLst>
          </p:cNvPr>
          <p:cNvSpPr>
            <a:spLocks noGrp="1"/>
          </p:cNvSpPr>
          <p:nvPr>
            <p:ph idx="1"/>
          </p:nvPr>
        </p:nvSpPr>
        <p:spPr>
          <a:xfrm>
            <a:off x="4011930" y="586822"/>
            <a:ext cx="4505706" cy="1645920"/>
          </a:xfrm>
        </p:spPr>
        <p:txBody>
          <a:bodyPr anchor="ctr">
            <a:normAutofit/>
          </a:bodyPr>
          <a:lstStyle/>
          <a:p>
            <a:r>
              <a:rPr lang="en-US" sz="1600"/>
              <a:t>Used OpenAI's fine-tuning API.</a:t>
            </a:r>
          </a:p>
          <a:p>
            <a:r>
              <a:rPr lang="en-US" sz="1600"/>
              <a:t>Adapted well to structured training data.</a:t>
            </a:r>
          </a:p>
          <a:p>
            <a:r>
              <a:rPr lang="en-US" sz="1600"/>
              <a:t>Produced empathetic and relevant responses.</a:t>
            </a:r>
          </a:p>
          <a:p>
            <a:endParaRPr lang="en-US" sz="1600"/>
          </a:p>
        </p:txBody>
      </p:sp>
      <p:pic>
        <p:nvPicPr>
          <p:cNvPr id="6" name="Picture 5" descr="A screenshot of a computer code&#10;&#10;AI-generated content may be incorrect.">
            <a:extLst>
              <a:ext uri="{FF2B5EF4-FFF2-40B4-BE49-F238E27FC236}">
                <a16:creationId xmlns:a16="http://schemas.microsoft.com/office/drawing/2014/main" id="{3CBA0069-D501-C752-C0A4-3C5D46A8C6EE}"/>
              </a:ext>
            </a:extLst>
          </p:cNvPr>
          <p:cNvPicPr>
            <a:picLocks noChangeAspect="1"/>
          </p:cNvPicPr>
          <p:nvPr/>
        </p:nvPicPr>
        <p:blipFill>
          <a:blip r:embed="rId2"/>
          <a:srcRect b="8474"/>
          <a:stretch/>
        </p:blipFill>
        <p:spPr>
          <a:xfrm>
            <a:off x="380951" y="2445893"/>
            <a:ext cx="3244949" cy="3483864"/>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70F12DFB-5D0A-63DD-2B89-529B29C9E731}"/>
              </a:ext>
            </a:extLst>
          </p:cNvPr>
          <p:cNvPicPr>
            <a:picLocks noChangeAspect="1"/>
          </p:cNvPicPr>
          <p:nvPr/>
        </p:nvPicPr>
        <p:blipFill>
          <a:blip r:embed="rId3"/>
          <a:srcRect l="5987" r="16741"/>
          <a:stretch/>
        </p:blipFill>
        <p:spPr>
          <a:xfrm>
            <a:off x="3833806" y="2604855"/>
            <a:ext cx="4757768" cy="3324902"/>
          </a:xfrm>
          <a:prstGeom prst="rect">
            <a:avLst/>
          </a:prstGeom>
        </p:spPr>
      </p:pic>
    </p:spTree>
    <p:extLst>
      <p:ext uri="{BB962C8B-B14F-4D97-AF65-F5344CB8AC3E}">
        <p14:creationId xmlns:p14="http://schemas.microsoft.com/office/powerpoint/2010/main" val="15765137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203</TotalTime>
  <Words>567</Words>
  <Application>Microsoft Macintosh PowerPoint</Application>
  <PresentationFormat>On-screen Show (4:3)</PresentationFormat>
  <Paragraphs>47</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Courier New</vt:lpstr>
      <vt:lpstr>Office Theme</vt:lpstr>
      <vt:lpstr>ChatGPT vs. DeepSeek AI: A Performance Comparison</vt:lpstr>
      <vt:lpstr>Code Generation: Task Overview</vt:lpstr>
      <vt:lpstr>Testing ChatGPT Code Solution</vt:lpstr>
      <vt:lpstr>Testing DeepSeek Code Solution</vt:lpstr>
      <vt:lpstr>Document Summarization: Task Overview</vt:lpstr>
      <vt:lpstr>Task 1 :ChatGPT Document Summarization</vt:lpstr>
      <vt:lpstr>Task 1 :DeepSeek Document Summarization</vt:lpstr>
      <vt:lpstr>Task 2 : Evalution of outputs generated using API (.ipynb code provided)  Prompt : Summarize the following text in 3 sentences: 'The United States has played a significant role in global geopolitics for decades. Its influence extends through military alliances, economic policies, and diplomatic efforts. The country has been involved in shaping international institutions, participating in peacekeeping missions, and leveraging economic sanctions to influence global events. </vt:lpstr>
      <vt:lpstr>ChatGPT Fine-Tuning Performance</vt:lpstr>
      <vt:lpstr>DeepSeek Fine-Tuning Performance</vt:lpstr>
      <vt:lpstr>Fine-Tuning: Task 1 Result (.ipynb )</vt:lpstr>
      <vt:lpstr>Fine-Tuning: Task 2 Result (.ipynb)</vt:lpstr>
      <vt:lpstr>Final Verdict: Who Performed Better?</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Sathwik Reddy Chelemela</cp:lastModifiedBy>
  <cp:revision>8</cp:revision>
  <dcterms:created xsi:type="dcterms:W3CDTF">2013-01-27T09:14:16Z</dcterms:created>
  <dcterms:modified xsi:type="dcterms:W3CDTF">2025-02-23T01:10:22Z</dcterms:modified>
  <cp:category/>
</cp:coreProperties>
</file>

<file path=docProps/thumbnail.jpeg>
</file>